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9"/>
  </p:notesMasterIdLst>
  <p:handoutMasterIdLst>
    <p:handoutMasterId r:id="rId50"/>
  </p:handoutMasterIdLst>
  <p:sldIdLst>
    <p:sldId id="1719" r:id="rId6"/>
    <p:sldId id="1856" r:id="rId7"/>
    <p:sldId id="1660" r:id="rId8"/>
    <p:sldId id="1857" r:id="rId9"/>
    <p:sldId id="1670" r:id="rId10"/>
    <p:sldId id="1858" r:id="rId11"/>
    <p:sldId id="1859" r:id="rId12"/>
    <p:sldId id="1899" r:id="rId13"/>
    <p:sldId id="1900" r:id="rId14"/>
    <p:sldId id="1863" r:id="rId15"/>
    <p:sldId id="1860" r:id="rId16"/>
    <p:sldId id="1861" r:id="rId17"/>
    <p:sldId id="1862" r:id="rId18"/>
    <p:sldId id="1864" r:id="rId19"/>
    <p:sldId id="1865" r:id="rId20"/>
    <p:sldId id="1910" r:id="rId21"/>
    <p:sldId id="1897" r:id="rId22"/>
    <p:sldId id="1866" r:id="rId23"/>
    <p:sldId id="1911" r:id="rId24"/>
    <p:sldId id="1898" r:id="rId25"/>
    <p:sldId id="1867" r:id="rId26"/>
    <p:sldId id="1868" r:id="rId27"/>
    <p:sldId id="1870" r:id="rId28"/>
    <p:sldId id="1869" r:id="rId29"/>
    <p:sldId id="1872" r:id="rId30"/>
    <p:sldId id="1873" r:id="rId31"/>
    <p:sldId id="1912" r:id="rId32"/>
    <p:sldId id="1875" r:id="rId33"/>
    <p:sldId id="1874" r:id="rId34"/>
    <p:sldId id="1876" r:id="rId35"/>
    <p:sldId id="1877" r:id="rId36"/>
    <p:sldId id="1878" r:id="rId37"/>
    <p:sldId id="1879" r:id="rId38"/>
    <p:sldId id="1913" r:id="rId39"/>
    <p:sldId id="1881" r:id="rId40"/>
    <p:sldId id="1880" r:id="rId41"/>
    <p:sldId id="1882" r:id="rId42"/>
    <p:sldId id="1915" r:id="rId43"/>
    <p:sldId id="1883" r:id="rId44"/>
    <p:sldId id="1884" r:id="rId45"/>
    <p:sldId id="1914" r:id="rId46"/>
    <p:sldId id="1887" r:id="rId47"/>
    <p:sldId id="1885"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rand Template" id="{E9D1FD4D-DAAF-4829-BBBC-AD8AC9ACFE8A}">
          <p14:sldIdLst/>
        </p14:section>
        <p14:section name="White Template" id="{A073DAE3-B461-442F-A3D3-6642BD875E45}">
          <p14:sldIdLst>
            <p14:sldId id="1719"/>
            <p14:sldId id="1856"/>
            <p14:sldId id="1660"/>
            <p14:sldId id="1857"/>
            <p14:sldId id="1670"/>
            <p14:sldId id="1858"/>
            <p14:sldId id="1859"/>
            <p14:sldId id="1899"/>
            <p14:sldId id="1900"/>
            <p14:sldId id="1863"/>
            <p14:sldId id="1860"/>
            <p14:sldId id="1861"/>
            <p14:sldId id="1862"/>
            <p14:sldId id="1864"/>
            <p14:sldId id="1865"/>
            <p14:sldId id="1910"/>
            <p14:sldId id="1897"/>
            <p14:sldId id="1866"/>
            <p14:sldId id="1911"/>
            <p14:sldId id="1898"/>
            <p14:sldId id="1867"/>
            <p14:sldId id="1868"/>
            <p14:sldId id="1870"/>
            <p14:sldId id="1869"/>
            <p14:sldId id="1872"/>
            <p14:sldId id="1873"/>
            <p14:sldId id="1912"/>
            <p14:sldId id="1875"/>
            <p14:sldId id="1874"/>
            <p14:sldId id="1876"/>
            <p14:sldId id="1877"/>
            <p14:sldId id="1878"/>
            <p14:sldId id="1879"/>
            <p14:sldId id="1913"/>
            <p14:sldId id="1881"/>
            <p14:sldId id="1880"/>
            <p14:sldId id="1882"/>
            <p14:sldId id="1915"/>
            <p14:sldId id="1883"/>
            <p14:sldId id="1884"/>
            <p14:sldId id="1914"/>
            <p14:sldId id="1887"/>
            <p14:sldId id="1885"/>
          </p14:sldIdLst>
        </p14:section>
        <p14:section name="Soft Black template" id="{888AB95E-1B7E-4E95-8F39-C5D0E8372B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1A1A1A"/>
    <a:srgbClr val="FFFFFF"/>
    <a:srgbClr val="00BCF2"/>
    <a:srgbClr val="40CDF5"/>
    <a:srgbClr val="40587C"/>
    <a:srgbClr val="00B0E3"/>
    <a:srgbClr val="00188F"/>
    <a:srgbClr val="005291"/>
    <a:srgbClr val="BA6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744" autoAdjust="0"/>
    <p:restoredTop sz="56162" autoAdjust="0"/>
  </p:normalViewPr>
  <p:slideViewPr>
    <p:cSldViewPr snapToGrid="0">
      <p:cViewPr varScale="1">
        <p:scale>
          <a:sx n="48" d="100"/>
          <a:sy n="48" d="100"/>
        </p:scale>
        <p:origin x="1374" y="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6/7/2019 12:51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6/7/2019 12:50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zure.microsoft.com/en-us/pricing/tc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pricing/tco/calculato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us/support/communit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us/free/?ref=microsoft.com&amp;utm_source=microsoft.com&amp;utm_medium=docs&amp;utm_campaign=visualstudi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free/?ref=microsoft.com&amp;utm_source=microsoft.com&amp;utm_medium=docs&amp;utm_campaign=visualstudi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81006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IE" sz="900" b="0" i="0" u="none" strike="noStrike" kern="1200" dirty="0">
                <a:solidFill>
                  <a:schemeClr val="tx1"/>
                </a:solidFill>
                <a:effectLst/>
                <a:latin typeface="Segoe UI Light" pitchFamily="34" charset="0"/>
                <a:ea typeface="+mn-ea"/>
                <a:cs typeface="+mn-cs"/>
              </a:rPr>
              <a:t>Products and services in Azure are arranged by category, which have various resources that you can provision. You select the Azure products and services that fit your requirements, and your account is billed according to Azure's pay-for-what-you-use model.</a:t>
            </a:r>
            <a:endParaRPr lang="en-IE" sz="900" b="1" i="0" u="none" strike="noStrike" kern="1200" dirty="0">
              <a:solidFill>
                <a:schemeClr val="tx1"/>
              </a:solidFill>
              <a:effectLst/>
              <a:latin typeface="Segoe UI Light" pitchFamily="34" charset="0"/>
              <a:ea typeface="+mn-ea"/>
              <a:cs typeface="+mn-cs"/>
            </a:endParaRP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Usage meters</a:t>
            </a:r>
          </a:p>
          <a:p>
            <a:r>
              <a:rPr lang="en-IE" sz="900" b="0" i="0" u="none" strike="noStrike" kern="1200" dirty="0">
                <a:solidFill>
                  <a:schemeClr val="tx1"/>
                </a:solidFill>
                <a:effectLst/>
                <a:latin typeface="Segoe UI Light" pitchFamily="34" charset="0"/>
                <a:ea typeface="+mn-ea"/>
                <a:cs typeface="+mn-cs"/>
              </a:rPr>
              <a:t>When you provision an Azure resource, Azure creates one or more meter instances for that resource. The meters track the resources' usage, and each meter generates a usage record that is used to calculate your bill.</a:t>
            </a:r>
          </a:p>
          <a:p>
            <a:r>
              <a:rPr lang="en-IE" sz="900" b="0" i="0" u="none" strike="noStrike" kern="1200" dirty="0">
                <a:solidFill>
                  <a:schemeClr val="tx1"/>
                </a:solidFill>
                <a:effectLst/>
                <a:latin typeface="Segoe UI Light" pitchFamily="34" charset="0"/>
                <a:ea typeface="+mn-ea"/>
                <a:cs typeface="+mn-cs"/>
              </a:rPr>
              <a:t>For example, a single virtual machine that you provision in Azure might have the following meters tracking its usage:</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Compute Hours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IP Address Hours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Data Transfer In</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Data Transfer Out</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And more</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about purchasing Azure products and services, refer to </a:t>
            </a:r>
            <a:r>
              <a:rPr lang="en-IE" u="sng" dirty="0"/>
              <a:t>https://azure.microsoft.com/en-us/pricing/purchase-options/ </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53925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If you upgrade to a Pay-As-You-Go subscription within the 30-day trial period, by providing your credit or debit card details you can use a limited selection of free services for 12 months. After 12 months, you will be billed for the services and products in use on your account at the pay-as-you-go rate.</a:t>
            </a:r>
          </a:p>
          <a:p>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about Azure free accounts, refer to </a:t>
            </a:r>
            <a:r>
              <a:rPr lang="en-IE" u="sng" dirty="0"/>
              <a:t>https://azure.microsoft.com/en-us/free/</a:t>
            </a: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85153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For more information about Azure usage charges, refer to </a:t>
            </a:r>
            <a:r>
              <a:rPr lang="en-IE" u="sng" dirty="0"/>
              <a:t>https://docs.microsoft.com/en-us/azure/billing/billing-understand-your-invoice</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Point out that the Zone referred to here, is different from </a:t>
            </a:r>
            <a:r>
              <a:rPr lang="en-IE" dirty="0"/>
              <a:t>Availability Zone</a:t>
            </a:r>
            <a:r>
              <a:rPr lang="en-IE" sz="900" b="0" i="0" u="none" strike="noStrike" kern="1200" dirty="0">
                <a:solidFill>
                  <a:schemeClr val="tx1"/>
                </a:solidFill>
                <a:effectLst/>
                <a:latin typeface="Segoe UI Light" pitchFamily="34" charset="0"/>
                <a:ea typeface="+mn-ea"/>
                <a:cs typeface="+mn-cs"/>
              </a:rPr>
              <a:t>. Availability Zones being an Azure service providing High availability, whereas Zones in the context of billing are geographical entities, used for data transfer pricing between defined geographical areas called Zones.</a:t>
            </a:r>
          </a:p>
          <a:p>
            <a:endParaRPr lang="en-IE" sz="900" b="0" i="0" u="none" strike="noStrike" kern="1200" dirty="0">
              <a:solidFill>
                <a:schemeClr val="tx1"/>
              </a:solidFill>
              <a:effectLst/>
              <a:latin typeface="Segoe UI Light" pitchFamily="34" charset="0"/>
              <a:ea typeface="+mn-ea"/>
              <a:cs typeface="+mn-cs"/>
            </a:endParaRPr>
          </a:p>
          <a:p>
            <a:r>
              <a:rPr lang="en-IE" sz="900" b="0" i="1" u="none" strike="noStrike" kern="1200" dirty="0">
                <a:solidFill>
                  <a:schemeClr val="tx1"/>
                </a:solidFill>
                <a:effectLst/>
                <a:latin typeface="Segoe UI Light" pitchFamily="34" charset="0"/>
                <a:ea typeface="+mn-ea"/>
                <a:cs typeface="+mn-cs"/>
              </a:rPr>
              <a:t>Zone </a:t>
            </a:r>
            <a:r>
              <a:rPr lang="en-IE" sz="900" b="0" i="0" u="none" strike="noStrike" kern="1200" dirty="0">
                <a:solidFill>
                  <a:schemeClr val="tx1"/>
                </a:solidFill>
                <a:effectLst/>
                <a:latin typeface="Segoe UI Light" pitchFamily="34" charset="0"/>
                <a:ea typeface="+mn-ea"/>
                <a:cs typeface="+mn-cs"/>
              </a:rPr>
              <a:t>is a geographical grouping of Azure Regions for billing purpose. Data transfer pricing is based on the Zones.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13548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kern="1200" dirty="0">
                <a:solidFill>
                  <a:schemeClr val="tx1"/>
                </a:solidFill>
                <a:effectLst/>
                <a:latin typeface="Segoe UI Light" pitchFamily="34" charset="0"/>
                <a:ea typeface="+mn-ea"/>
                <a:cs typeface="+mn-cs"/>
              </a:rPr>
              <a:t>You might want to demonstrate the Pricing calculator at </a:t>
            </a:r>
            <a:r>
              <a:rPr lang="en-IE" u="sng" dirty="0"/>
              <a:t>https://azure.microsoft.com/en-us/pricing/calculator/</a:t>
            </a:r>
          </a:p>
          <a:p>
            <a:endParaRPr lang="en-IE" sz="900" b="1"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Note: The </a:t>
            </a:r>
            <a:r>
              <a:rPr lang="en-IE" sz="900" i="1" kern="1200" dirty="0">
                <a:solidFill>
                  <a:schemeClr val="tx1"/>
                </a:solidFill>
                <a:effectLst/>
                <a:latin typeface="Segoe UI Light" pitchFamily="34" charset="0"/>
                <a:ea typeface="+mn-ea"/>
                <a:cs typeface="+mn-cs"/>
              </a:rPr>
              <a:t>pricing calculator</a:t>
            </a:r>
            <a:r>
              <a:rPr lang="en-IE" sz="900" kern="1200" dirty="0">
                <a:solidFill>
                  <a:schemeClr val="tx1"/>
                </a:solidFill>
                <a:effectLst/>
                <a:latin typeface="Segoe UI Light" pitchFamily="34" charset="0"/>
                <a:ea typeface="+mn-ea"/>
                <a:cs typeface="+mn-cs"/>
              </a:rPr>
              <a:t> provides estimates, and not actual price quotes. Actual prices can vary depending upon the date of purchase, the payment currency, and the type of Azure customer.</a:t>
            </a:r>
          </a:p>
          <a:p>
            <a:endParaRPr lang="en-IE" sz="900"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Get a new estimate from the pricing calculator by adding, removing, or reconfiguring selected products. You also can access pricing details, product details, and documentation for each product from the pricing calculator.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13504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074796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a:p>
            <a:endParaRPr lang="en-US" dirty="0"/>
          </a:p>
          <a:p>
            <a:r>
              <a:rPr lang="en-IE" sz="882" b="1" i="0" u="none" strike="noStrike" kern="1200" dirty="0">
                <a:solidFill>
                  <a:schemeClr val="tx1"/>
                </a:solidFill>
                <a:effectLst/>
                <a:latin typeface="Segoe UI Light" pitchFamily="34" charset="0"/>
                <a:ea typeface="+mn-ea"/>
                <a:cs typeface="+mn-cs"/>
              </a:rPr>
              <a:t>Steps</a:t>
            </a:r>
          </a:p>
          <a:p>
            <a:r>
              <a:rPr lang="en-IE" sz="882" b="1" i="0" u="none" strike="noStrike" kern="1200" dirty="0">
                <a:solidFill>
                  <a:schemeClr val="tx1"/>
                </a:solidFill>
                <a:effectLst/>
                <a:latin typeface="Segoe UI Light" pitchFamily="34" charset="0"/>
                <a:ea typeface="+mn-ea"/>
                <a:cs typeface="+mn-cs"/>
              </a:rPr>
              <a:t>1. </a:t>
            </a:r>
            <a:r>
              <a:rPr lang="en-IE" sz="882" b="0" i="0" u="none" strike="noStrike" kern="1200" dirty="0">
                <a:solidFill>
                  <a:schemeClr val="tx1"/>
                </a:solidFill>
                <a:effectLst/>
                <a:latin typeface="Segoe UI Light" pitchFamily="34" charset="0"/>
                <a:ea typeface="+mn-ea"/>
                <a:cs typeface="+mn-cs"/>
              </a:rPr>
              <a:t>In a browser, navigate to the </a:t>
            </a:r>
            <a:r>
              <a:rPr lang="en-IE" sz="882" b="0" i="0" u="none" strike="noStrike" kern="1200" dirty="0">
                <a:solidFill>
                  <a:schemeClr val="tx1"/>
                </a:solidFill>
                <a:effectLst/>
                <a:latin typeface="Segoe UI Light" pitchFamily="34" charset="0"/>
                <a:ea typeface="+mn-ea"/>
                <a:cs typeface="+mn-cs"/>
                <a:hlinkClick r:id="rId3"/>
              </a:rPr>
              <a:t>Azure Pricing Calculator</a:t>
            </a:r>
            <a:r>
              <a:rPr lang="en-IE" sz="882" b="0" i="0" u="none" strike="noStrike" kern="1200" dirty="0">
                <a:solidFill>
                  <a:schemeClr val="tx1"/>
                </a:solidFill>
                <a:effectLst/>
                <a:latin typeface="Segoe UI Light" pitchFamily="34" charset="0"/>
                <a:ea typeface="+mn-ea"/>
                <a:cs typeface="+mn-cs"/>
              </a:rPr>
              <a:t> webpage, https://azure.microsoft.com/en-us/pricing/calculator/.</a:t>
            </a:r>
          </a:p>
          <a:p>
            <a:r>
              <a:rPr lang="en-IE" sz="882" b="1" i="0" u="none" strike="noStrike" kern="1200" dirty="0">
                <a:solidFill>
                  <a:schemeClr val="tx1"/>
                </a:solidFill>
                <a:effectLst/>
                <a:latin typeface="Segoe UI Light" pitchFamily="34" charset="0"/>
                <a:ea typeface="+mn-ea"/>
                <a:cs typeface="+mn-cs"/>
              </a:rPr>
              <a:t>2. </a:t>
            </a:r>
            <a:r>
              <a:rPr lang="en-IE" sz="882" b="0" i="0" u="none" strike="noStrike" kern="1200" dirty="0">
                <a:solidFill>
                  <a:schemeClr val="tx1"/>
                </a:solidFill>
                <a:effectLst/>
                <a:latin typeface="Segoe UI Light" pitchFamily="34" charset="0"/>
                <a:ea typeface="+mn-ea"/>
                <a:cs typeface="+mn-cs"/>
              </a:rPr>
              <a:t>To add details of your VM configuration, select </a:t>
            </a:r>
            <a:r>
              <a:rPr lang="en-IE" sz="882" b="1" i="0" u="none" strike="noStrike" kern="1200" dirty="0">
                <a:solidFill>
                  <a:schemeClr val="tx1"/>
                </a:solidFill>
                <a:effectLst/>
                <a:latin typeface="Segoe UI Light" pitchFamily="34" charset="0"/>
                <a:ea typeface="+mn-ea"/>
                <a:cs typeface="+mn-cs"/>
              </a:rPr>
              <a:t>Virtual Machines</a:t>
            </a:r>
            <a:r>
              <a:rPr lang="en-IE" sz="882" b="0" i="0" u="none" strike="noStrike" kern="1200" dirty="0">
                <a:solidFill>
                  <a:schemeClr val="tx1"/>
                </a:solidFill>
                <a:effectLst/>
                <a:latin typeface="Segoe UI Light" pitchFamily="34" charset="0"/>
                <a:ea typeface="+mn-ea"/>
                <a:cs typeface="+mn-cs"/>
              </a:rPr>
              <a:t> from the </a:t>
            </a:r>
            <a:r>
              <a:rPr lang="en-IE" sz="882" b="1" i="0" u="none" strike="noStrike" kern="1200" dirty="0">
                <a:solidFill>
                  <a:schemeClr val="tx1"/>
                </a:solidFill>
                <a:effectLst/>
                <a:latin typeface="Segoe UI Light" pitchFamily="34" charset="0"/>
                <a:ea typeface="+mn-ea"/>
                <a:cs typeface="+mn-cs"/>
              </a:rPr>
              <a:t>Products</a:t>
            </a:r>
            <a:r>
              <a:rPr lang="en-IE" sz="882" b="0" i="0" u="none" strike="noStrike" kern="1200" dirty="0">
                <a:solidFill>
                  <a:schemeClr val="tx1"/>
                </a:solidFill>
                <a:effectLst/>
                <a:latin typeface="Segoe UI Light" pitchFamily="34" charset="0"/>
                <a:ea typeface="+mn-ea"/>
                <a:cs typeface="+mn-cs"/>
              </a:rPr>
              <a:t> tab. Inside the </a:t>
            </a:r>
            <a:r>
              <a:rPr lang="en-IE" sz="882" b="1" i="0" u="none" strike="noStrike" kern="1200" dirty="0">
                <a:solidFill>
                  <a:schemeClr val="tx1"/>
                </a:solidFill>
                <a:effectLst/>
                <a:latin typeface="Segoe UI Light" pitchFamily="34" charset="0"/>
                <a:ea typeface="+mn-ea"/>
                <a:cs typeface="+mn-cs"/>
              </a:rPr>
              <a:t>Virtual Machines added</a:t>
            </a:r>
            <a:r>
              <a:rPr lang="en-IE" sz="882" b="0" i="0" u="none" strike="noStrike" kern="1200" dirty="0">
                <a:solidFill>
                  <a:schemeClr val="tx1"/>
                </a:solidFill>
                <a:effectLst/>
                <a:latin typeface="Segoe UI Light" pitchFamily="34" charset="0"/>
                <a:ea typeface="+mn-ea"/>
                <a:cs typeface="+mn-cs"/>
              </a:rPr>
              <a:t> message dialog, choose </a:t>
            </a:r>
            <a:r>
              <a:rPr lang="en-IE" sz="882" b="1" i="0" u="none" strike="noStrike" kern="1200" dirty="0">
                <a:solidFill>
                  <a:schemeClr val="tx1"/>
                </a:solidFill>
                <a:effectLst/>
                <a:latin typeface="Segoe UI Light" pitchFamily="34" charset="0"/>
                <a:ea typeface="+mn-ea"/>
                <a:cs typeface="+mn-cs"/>
              </a:rPr>
              <a:t>View</a:t>
            </a:r>
            <a:r>
              <a:rPr lang="en-IE" sz="882" b="0" i="0" u="none" strike="noStrike" kern="1200" dirty="0">
                <a:solidFill>
                  <a:schemeClr val="tx1"/>
                </a:solidFill>
                <a:effectLst/>
                <a:latin typeface="Segoe UI Light" pitchFamily="34" charset="0"/>
                <a:ea typeface="+mn-ea"/>
                <a:cs typeface="+mn-cs"/>
              </a:rPr>
              <a:t>.</a:t>
            </a:r>
          </a:p>
          <a:p>
            <a:r>
              <a:rPr lang="en-IE" sz="882" b="1" i="0" u="none" strike="noStrike" kern="1200" dirty="0">
                <a:solidFill>
                  <a:schemeClr val="tx1"/>
                </a:solidFill>
                <a:effectLst/>
                <a:latin typeface="Segoe UI Light" pitchFamily="34" charset="0"/>
                <a:ea typeface="+mn-ea"/>
                <a:cs typeface="+mn-cs"/>
              </a:rPr>
              <a:t>3. </a:t>
            </a:r>
            <a:r>
              <a:rPr lang="en-IE" sz="882" b="0" i="0" u="none" strike="noStrike" kern="1200" dirty="0">
                <a:solidFill>
                  <a:schemeClr val="tx1"/>
                </a:solidFill>
                <a:effectLst/>
                <a:latin typeface="Segoe UI Light" pitchFamily="34" charset="0"/>
                <a:ea typeface="+mn-ea"/>
                <a:cs typeface="+mn-cs"/>
              </a:rPr>
              <a:t>Enter a name for your Azure Pricing Calculator estimate, and a name for your VM configuration. This walkthrough example uses </a:t>
            </a:r>
            <a:r>
              <a:rPr lang="en-IE" sz="882" b="1" i="0" u="none" strike="noStrike" kern="1200" dirty="0">
                <a:solidFill>
                  <a:schemeClr val="tx1"/>
                </a:solidFill>
                <a:effectLst/>
                <a:latin typeface="Segoe UI Light" pitchFamily="34" charset="0"/>
                <a:ea typeface="+mn-ea"/>
                <a:cs typeface="+mn-cs"/>
              </a:rPr>
              <a:t>My Pricing Calculator Estimate</a:t>
            </a:r>
            <a:r>
              <a:rPr lang="en-IE" sz="882" b="0" i="0" u="none" strike="noStrike" kern="1200" dirty="0">
                <a:solidFill>
                  <a:schemeClr val="tx1"/>
                </a:solidFill>
                <a:effectLst/>
                <a:latin typeface="Segoe UI Light" pitchFamily="34" charset="0"/>
                <a:ea typeface="+mn-ea"/>
                <a:cs typeface="+mn-cs"/>
              </a:rPr>
              <a:t> for the estimate, and </a:t>
            </a:r>
            <a:r>
              <a:rPr lang="en-IE" sz="882" b="1" i="0" u="none" strike="noStrike" kern="1200" dirty="0">
                <a:solidFill>
                  <a:schemeClr val="tx1"/>
                </a:solidFill>
                <a:effectLst/>
                <a:latin typeface="Segoe UI Light" pitchFamily="34" charset="0"/>
                <a:ea typeface="+mn-ea"/>
                <a:cs typeface="+mn-cs"/>
              </a:rPr>
              <a:t>Windows VM</a:t>
            </a:r>
            <a:r>
              <a:rPr lang="en-IE" sz="882" b="0" i="0" u="none" strike="noStrike" kern="1200" dirty="0">
                <a:solidFill>
                  <a:schemeClr val="tx1"/>
                </a:solidFill>
                <a:effectLst/>
                <a:latin typeface="Segoe UI Light" pitchFamily="34" charset="0"/>
                <a:ea typeface="+mn-ea"/>
                <a:cs typeface="+mn-cs"/>
              </a:rPr>
              <a:t> for the VM configuration.</a:t>
            </a:r>
          </a:p>
          <a:p>
            <a:r>
              <a:rPr lang="en-IE" sz="882" b="1" i="0" u="none" strike="noStrike" kern="1200" dirty="0">
                <a:solidFill>
                  <a:schemeClr val="tx1"/>
                </a:solidFill>
                <a:effectLst/>
                <a:latin typeface="Segoe UI Light" pitchFamily="34" charset="0"/>
                <a:ea typeface="+mn-ea"/>
                <a:cs typeface="+mn-cs"/>
              </a:rPr>
              <a:t>4. </a:t>
            </a:r>
            <a:r>
              <a:rPr lang="en-IE" sz="882" b="0" i="0" u="none" strike="noStrike" kern="1200" dirty="0">
                <a:solidFill>
                  <a:schemeClr val="tx1"/>
                </a:solidFill>
                <a:effectLst/>
                <a:latin typeface="Segoe UI Light" pitchFamily="34" charset="0"/>
                <a:ea typeface="+mn-ea"/>
                <a:cs typeface="+mn-cs"/>
              </a:rPr>
              <a:t>Modify the default VM configuration to match the following VM details.</a:t>
            </a:r>
          </a:p>
          <a:p>
            <a:r>
              <a:rPr lang="en-IE" sz="882" b="0" i="0" u="none" strike="noStrike" kern="1200" dirty="0">
                <a:solidFill>
                  <a:schemeClr val="tx1"/>
                </a:solidFill>
                <a:effectLst/>
                <a:latin typeface="Segoe UI Light" pitchFamily="34" charset="0"/>
                <a:ea typeface="+mn-ea"/>
                <a:cs typeface="+mn-cs"/>
              </a:rPr>
              <a:t>Region Operating system Type North Europe Windows (OS </a:t>
            </a:r>
            <a:r>
              <a:rPr lang="en-IE" sz="882" b="0" i="0" u="none" strike="noStrike" kern="1200" dirty="0" err="1">
                <a:solidFill>
                  <a:schemeClr val="tx1"/>
                </a:solidFill>
                <a:effectLst/>
                <a:latin typeface="Segoe UI Light" pitchFamily="34" charset="0"/>
                <a:ea typeface="+mn-ea"/>
                <a:cs typeface="+mn-cs"/>
              </a:rPr>
              <a:t>ony</a:t>
            </a:r>
            <a:r>
              <a:rPr lang="en-IE" sz="882" b="0" i="0" u="none" strike="noStrike" kern="1200" dirty="0">
                <a:solidFill>
                  <a:schemeClr val="tx1"/>
                </a:solidFill>
                <a:effectLst/>
                <a:latin typeface="Segoe UI Light" pitchFamily="34" charset="0"/>
                <a:ea typeface="+mn-ea"/>
                <a:cs typeface="+mn-cs"/>
              </a:rPr>
              <a:t>) Tier Instance Standard A2: 2 Core(s), 3.5 GB RAM, 135 GB Temporary storage </a:t>
            </a:r>
          </a:p>
          <a:p>
            <a:r>
              <a:rPr lang="en-IE" sz="882" b="1" i="0" u="none" strike="noStrike" kern="1200" dirty="0">
                <a:solidFill>
                  <a:schemeClr val="tx1"/>
                </a:solidFill>
                <a:effectLst/>
                <a:latin typeface="Segoe UI Light" pitchFamily="34" charset="0"/>
                <a:ea typeface="+mn-ea"/>
                <a:cs typeface="+mn-cs"/>
              </a:rPr>
              <a:t>Note</a:t>
            </a:r>
            <a:r>
              <a:rPr lang="en-IE" sz="882" b="0" i="0" u="none" strike="noStrike" kern="1200" dirty="0">
                <a:solidFill>
                  <a:schemeClr val="tx1"/>
                </a:solidFill>
                <a:effectLst/>
                <a:latin typeface="Segoe UI Light" pitchFamily="34" charset="0"/>
                <a:ea typeface="+mn-ea"/>
                <a:cs typeface="+mn-cs"/>
              </a:rPr>
              <a:t>: The VM instance specifications and pricing may differ from those in this example. Follow this walkthrough by choosing an instance that matches the example as closely as possible. To view details about the different VM product options, choose </a:t>
            </a:r>
            <a:r>
              <a:rPr lang="en-IE" sz="882" b="1" i="0" u="none" strike="noStrike" kern="1200" dirty="0">
                <a:solidFill>
                  <a:schemeClr val="tx1"/>
                </a:solidFill>
                <a:effectLst/>
                <a:latin typeface="Segoe UI Light" pitchFamily="34" charset="0"/>
                <a:ea typeface="+mn-ea"/>
                <a:cs typeface="+mn-cs"/>
              </a:rPr>
              <a:t>Product details</a:t>
            </a:r>
            <a:r>
              <a:rPr lang="en-IE" sz="882" b="0" i="0" u="none" strike="noStrike" kern="1200" dirty="0">
                <a:solidFill>
                  <a:schemeClr val="tx1"/>
                </a:solidFill>
                <a:effectLst/>
                <a:latin typeface="Segoe UI Light" pitchFamily="34" charset="0"/>
                <a:ea typeface="+mn-ea"/>
                <a:cs typeface="+mn-cs"/>
              </a:rPr>
              <a:t> from the </a:t>
            </a:r>
            <a:r>
              <a:rPr lang="en-IE" sz="882" b="1" i="0" u="none" strike="noStrike" kern="1200" dirty="0">
                <a:solidFill>
                  <a:schemeClr val="tx1"/>
                </a:solidFill>
                <a:effectLst/>
                <a:latin typeface="Segoe UI Light" pitchFamily="34" charset="0"/>
                <a:ea typeface="+mn-ea"/>
                <a:cs typeface="+mn-cs"/>
              </a:rPr>
              <a:t>More info</a:t>
            </a:r>
            <a:r>
              <a:rPr lang="en-IE" sz="882" b="0" i="0" u="none" strike="noStrike" kern="1200" dirty="0">
                <a:solidFill>
                  <a:schemeClr val="tx1"/>
                </a:solidFill>
                <a:effectLst/>
                <a:latin typeface="Segoe UI Light" pitchFamily="34" charset="0"/>
                <a:ea typeface="+mn-ea"/>
                <a:cs typeface="+mn-cs"/>
              </a:rPr>
              <a:t> menu on the right.</a:t>
            </a:r>
          </a:p>
          <a:p>
            <a:r>
              <a:rPr lang="en-IE" sz="882" b="1" i="0" u="none" strike="noStrike" kern="1200" dirty="0">
                <a:solidFill>
                  <a:schemeClr val="tx1"/>
                </a:solidFill>
                <a:effectLst/>
                <a:latin typeface="Segoe UI Light" pitchFamily="34" charset="0"/>
                <a:ea typeface="+mn-ea"/>
                <a:cs typeface="+mn-cs"/>
              </a:rPr>
              <a:t>5. </a:t>
            </a:r>
            <a:r>
              <a:rPr lang="en-IE" sz="882" b="0" i="0" u="none" strike="noStrike" kern="1200" dirty="0">
                <a:solidFill>
                  <a:schemeClr val="tx1"/>
                </a:solidFill>
                <a:effectLst/>
                <a:latin typeface="Segoe UI Light" pitchFamily="34" charset="0"/>
                <a:ea typeface="+mn-ea"/>
                <a:cs typeface="+mn-cs"/>
              </a:rPr>
              <a:t>Set the </a:t>
            </a:r>
            <a:r>
              <a:rPr lang="en-IE" sz="882" b="1" i="0" u="none" strike="noStrike" kern="1200" dirty="0">
                <a:solidFill>
                  <a:schemeClr val="tx1"/>
                </a:solidFill>
                <a:effectLst/>
                <a:latin typeface="Segoe UI Light" pitchFamily="34" charset="0"/>
                <a:ea typeface="+mn-ea"/>
                <a:cs typeface="+mn-cs"/>
              </a:rPr>
              <a:t>Billing Option</a:t>
            </a:r>
            <a:r>
              <a:rPr lang="en-IE" sz="882" b="0" i="0" u="none" strike="noStrike" kern="1200" dirty="0">
                <a:solidFill>
                  <a:schemeClr val="tx1"/>
                </a:solidFill>
                <a:effectLst/>
                <a:latin typeface="Segoe UI Light" pitchFamily="34" charset="0"/>
                <a:ea typeface="+mn-ea"/>
                <a:cs typeface="+mn-cs"/>
              </a:rPr>
              <a:t> to </a:t>
            </a:r>
            <a:r>
              <a:rPr lang="en-IE" sz="882" b="1" i="0" u="none" strike="noStrike" kern="1200" dirty="0">
                <a:solidFill>
                  <a:schemeClr val="tx1"/>
                </a:solidFill>
                <a:effectLst/>
                <a:latin typeface="Segoe UI Light" pitchFamily="34" charset="0"/>
                <a:ea typeface="+mn-ea"/>
                <a:cs typeface="+mn-cs"/>
              </a:rPr>
              <a:t>Pay as you go</a:t>
            </a:r>
            <a:r>
              <a:rPr lang="en-IE" sz="882" b="0" i="0" u="none" strike="noStrike" kern="1200" dirty="0">
                <a:solidFill>
                  <a:schemeClr val="tx1"/>
                </a:solidFill>
                <a:effectLst/>
                <a:latin typeface="Segoe UI Light" pitchFamily="34" charset="0"/>
                <a:ea typeface="+mn-ea"/>
                <a:cs typeface="+mn-cs"/>
              </a:rPr>
              <a:t>.</a:t>
            </a:r>
          </a:p>
          <a:p>
            <a:r>
              <a:rPr lang="en-IE" sz="882" b="1" i="0" u="none" strike="noStrike" kern="1200" dirty="0">
                <a:solidFill>
                  <a:schemeClr val="tx1"/>
                </a:solidFill>
                <a:effectLst/>
                <a:latin typeface="Segoe UI Light" pitchFamily="34" charset="0"/>
                <a:ea typeface="+mn-ea"/>
                <a:cs typeface="+mn-cs"/>
              </a:rPr>
              <a:t>6. </a:t>
            </a:r>
            <a:r>
              <a:rPr lang="en-IE" sz="882" b="0" i="0" u="none" strike="noStrike" kern="1200" dirty="0">
                <a:solidFill>
                  <a:schemeClr val="tx1"/>
                </a:solidFill>
                <a:effectLst/>
                <a:latin typeface="Segoe UI Light" pitchFamily="34" charset="0"/>
                <a:ea typeface="+mn-ea"/>
                <a:cs typeface="+mn-cs"/>
              </a:rPr>
              <a:t>In Azure, a month is defined as 730 hours. If your VM needs to be available 100 per cent of the time each month, you set the hours-per-month value to 730. This walkthrough example requires one VM to be available 50 per cent of the time each month.</a:t>
            </a:r>
          </a:p>
          <a:p>
            <a:r>
              <a:rPr lang="en-IE" sz="882" b="0" i="0" u="none" strike="noStrike" kern="1200" dirty="0">
                <a:solidFill>
                  <a:schemeClr val="tx1"/>
                </a:solidFill>
                <a:effectLst/>
                <a:latin typeface="Segoe UI Light" pitchFamily="34" charset="0"/>
                <a:ea typeface="+mn-ea"/>
                <a:cs typeface="+mn-cs"/>
              </a:rPr>
              <a:t>Leave the number of VMs set at 1, and change the hours-per-month value to 365.</a:t>
            </a:r>
          </a:p>
          <a:p>
            <a:r>
              <a:rPr lang="en-IE" sz="882" b="1" i="0" u="none" strike="noStrike" kern="1200" dirty="0">
                <a:solidFill>
                  <a:schemeClr val="tx1"/>
                </a:solidFill>
                <a:effectLst/>
                <a:latin typeface="Segoe UI Light" pitchFamily="34" charset="0"/>
                <a:ea typeface="+mn-ea"/>
                <a:cs typeface="+mn-cs"/>
              </a:rPr>
              <a:t>7. </a:t>
            </a:r>
            <a:r>
              <a:rPr lang="en-IE" sz="882" b="0" i="0" u="none" strike="noStrike" kern="1200" dirty="0">
                <a:solidFill>
                  <a:schemeClr val="tx1"/>
                </a:solidFill>
                <a:effectLst/>
                <a:latin typeface="Segoe UI Light" pitchFamily="34" charset="0"/>
                <a:ea typeface="+mn-ea"/>
                <a:cs typeface="+mn-cs"/>
              </a:rPr>
              <a:t>In the </a:t>
            </a:r>
            <a:r>
              <a:rPr lang="en-IE" sz="882" b="1" i="0" u="none" strike="noStrike" kern="1200" dirty="0">
                <a:solidFill>
                  <a:schemeClr val="tx1"/>
                </a:solidFill>
                <a:effectLst/>
                <a:latin typeface="Segoe UI Light" pitchFamily="34" charset="0"/>
                <a:ea typeface="+mn-ea"/>
                <a:cs typeface="+mn-cs"/>
              </a:rPr>
              <a:t>Managed OS Disks</a:t>
            </a:r>
            <a:r>
              <a:rPr lang="en-IE" sz="882" b="0" i="0" u="none" strike="noStrike" kern="1200" dirty="0">
                <a:solidFill>
                  <a:schemeClr val="tx1"/>
                </a:solidFill>
                <a:effectLst/>
                <a:latin typeface="Segoe UI Light" pitchFamily="34" charset="0"/>
                <a:ea typeface="+mn-ea"/>
                <a:cs typeface="+mn-cs"/>
              </a:rPr>
              <a:t> pane, modify the default VM storage configuration by adding the following details.</a:t>
            </a:r>
          </a:p>
          <a:p>
            <a:r>
              <a:rPr lang="en-IE" sz="882" b="0" i="0" u="none" strike="noStrike" kern="1200" dirty="0">
                <a:solidFill>
                  <a:schemeClr val="tx1"/>
                </a:solidFill>
                <a:effectLst/>
                <a:latin typeface="Segoe UI Light" pitchFamily="34" charset="0"/>
                <a:ea typeface="+mn-ea"/>
                <a:cs typeface="+mn-cs"/>
              </a:rPr>
              <a:t>Tier Disk size Number of disks Snapshot Storage transactions Standard HDD S30: 1024 </a:t>
            </a:r>
            <a:r>
              <a:rPr lang="en-IE" sz="882" b="0" i="0" u="none" strike="noStrike" kern="1200" dirty="0" err="1">
                <a:solidFill>
                  <a:schemeClr val="tx1"/>
                </a:solidFill>
                <a:effectLst/>
                <a:latin typeface="Segoe UI Light" pitchFamily="34" charset="0"/>
                <a:ea typeface="+mn-ea"/>
                <a:cs typeface="+mn-cs"/>
              </a:rPr>
              <a:t>GiB</a:t>
            </a:r>
            <a:r>
              <a:rPr lang="en-IE" sz="882" b="0" i="0" u="none" strike="noStrike" kern="1200" dirty="0">
                <a:solidFill>
                  <a:schemeClr val="tx1"/>
                </a:solidFill>
                <a:effectLst/>
                <a:latin typeface="Segoe UI Light" pitchFamily="34" charset="0"/>
                <a:ea typeface="+mn-ea"/>
                <a:cs typeface="+mn-cs"/>
              </a:rPr>
              <a:t> 1 Off 10,000 </a:t>
            </a:r>
          </a:p>
          <a:p>
            <a:r>
              <a:rPr lang="en-IE" sz="882" b="1" i="0" u="none" strike="noStrike" kern="1200" dirty="0">
                <a:solidFill>
                  <a:schemeClr val="tx1"/>
                </a:solidFill>
                <a:effectLst/>
                <a:latin typeface="Segoe UI Light" pitchFamily="34" charset="0"/>
                <a:ea typeface="+mn-ea"/>
                <a:cs typeface="+mn-cs"/>
              </a:rPr>
              <a:t>8. </a:t>
            </a:r>
            <a:r>
              <a:rPr lang="en-IE" sz="882" b="0" i="0" u="none" strike="noStrike" kern="1200" dirty="0">
                <a:solidFill>
                  <a:schemeClr val="tx1"/>
                </a:solidFill>
                <a:effectLst/>
                <a:latin typeface="Segoe UI Light" pitchFamily="34" charset="0"/>
                <a:ea typeface="+mn-ea"/>
                <a:cs typeface="+mn-cs"/>
              </a:rPr>
              <a:t>To add networking bandwidth to your estimate, go to the top of the Azure Pricing Calculator webpage. Select </a:t>
            </a:r>
            <a:r>
              <a:rPr lang="en-IE" sz="882" b="1" i="0" u="none" strike="noStrike" kern="1200" dirty="0">
                <a:solidFill>
                  <a:schemeClr val="tx1"/>
                </a:solidFill>
                <a:effectLst/>
                <a:latin typeface="Segoe UI Light" pitchFamily="34" charset="0"/>
                <a:ea typeface="+mn-ea"/>
                <a:cs typeface="+mn-cs"/>
              </a:rPr>
              <a:t>Networking</a:t>
            </a:r>
            <a:r>
              <a:rPr lang="en-IE" sz="882" b="0" i="0" u="none" strike="noStrike" kern="1200" dirty="0">
                <a:solidFill>
                  <a:schemeClr val="tx1"/>
                </a:solidFill>
                <a:effectLst/>
                <a:latin typeface="Segoe UI Light" pitchFamily="34" charset="0"/>
                <a:ea typeface="+mn-ea"/>
                <a:cs typeface="+mn-cs"/>
              </a:rPr>
              <a:t> from the product menu on the left, then choose the </a:t>
            </a:r>
            <a:r>
              <a:rPr lang="en-IE" sz="882" b="1" i="0" u="none" strike="noStrike" kern="1200" dirty="0">
                <a:solidFill>
                  <a:schemeClr val="tx1"/>
                </a:solidFill>
                <a:effectLst/>
                <a:latin typeface="Segoe UI Light" pitchFamily="34" charset="0"/>
                <a:ea typeface="+mn-ea"/>
                <a:cs typeface="+mn-cs"/>
              </a:rPr>
              <a:t>Bandwidth</a:t>
            </a:r>
            <a:r>
              <a:rPr lang="en-IE" sz="882" b="0" i="0" u="none" strike="noStrike" kern="1200" dirty="0">
                <a:solidFill>
                  <a:schemeClr val="tx1"/>
                </a:solidFill>
                <a:effectLst/>
                <a:latin typeface="Segoe UI Light" pitchFamily="34" charset="0"/>
                <a:ea typeface="+mn-ea"/>
                <a:cs typeface="+mn-cs"/>
              </a:rPr>
              <a:t> tile. Inside the </a:t>
            </a:r>
            <a:r>
              <a:rPr lang="en-IE" sz="882" b="1" i="0" u="none" strike="noStrike" kern="1200" dirty="0">
                <a:solidFill>
                  <a:schemeClr val="tx1"/>
                </a:solidFill>
                <a:effectLst/>
                <a:latin typeface="Segoe UI Light" pitchFamily="34" charset="0"/>
                <a:ea typeface="+mn-ea"/>
                <a:cs typeface="+mn-cs"/>
              </a:rPr>
              <a:t>Bandwidth added</a:t>
            </a:r>
            <a:r>
              <a:rPr lang="en-IE" sz="882" b="0" i="0" u="none" strike="noStrike" kern="1200" dirty="0">
                <a:solidFill>
                  <a:schemeClr val="tx1"/>
                </a:solidFill>
                <a:effectLst/>
                <a:latin typeface="Segoe UI Light" pitchFamily="34" charset="0"/>
                <a:ea typeface="+mn-ea"/>
                <a:cs typeface="+mn-cs"/>
              </a:rPr>
              <a:t> message dialog, select </a:t>
            </a:r>
            <a:r>
              <a:rPr lang="en-IE" sz="882" b="1" i="0" u="none" strike="noStrike" kern="1200" dirty="0">
                <a:solidFill>
                  <a:schemeClr val="tx1"/>
                </a:solidFill>
                <a:effectLst/>
                <a:latin typeface="Segoe UI Light" pitchFamily="34" charset="0"/>
                <a:ea typeface="+mn-ea"/>
                <a:cs typeface="+mn-cs"/>
              </a:rPr>
              <a:t>View</a:t>
            </a:r>
            <a:r>
              <a:rPr lang="en-IE" sz="882" b="0" i="0" u="none" strike="noStrike" kern="1200" dirty="0">
                <a:solidFill>
                  <a:schemeClr val="tx1"/>
                </a:solidFill>
                <a:effectLst/>
                <a:latin typeface="Segoe UI Light" pitchFamily="34" charset="0"/>
                <a:ea typeface="+mn-ea"/>
                <a:cs typeface="+mn-cs"/>
              </a:rPr>
              <a:t>.</a:t>
            </a:r>
          </a:p>
          <a:p>
            <a:r>
              <a:rPr lang="en-IE" sz="882" b="1" i="0" u="none" strike="noStrike" kern="1200" dirty="0">
                <a:solidFill>
                  <a:schemeClr val="tx1"/>
                </a:solidFill>
                <a:effectLst/>
                <a:latin typeface="Segoe UI Light" pitchFamily="34" charset="0"/>
                <a:ea typeface="+mn-ea"/>
                <a:cs typeface="+mn-cs"/>
              </a:rPr>
              <a:t>9. </a:t>
            </a:r>
            <a:r>
              <a:rPr lang="en-IE" sz="882" b="0" i="0" u="none" strike="noStrike" kern="1200" dirty="0">
                <a:solidFill>
                  <a:schemeClr val="tx1"/>
                </a:solidFill>
                <a:effectLst/>
                <a:latin typeface="Segoe UI Light" pitchFamily="34" charset="0"/>
                <a:ea typeface="+mn-ea"/>
                <a:cs typeface="+mn-cs"/>
              </a:rPr>
              <a:t>Add a name for your VM bandwidth configuration. This walkthrough example uses the name </a:t>
            </a:r>
            <a:r>
              <a:rPr lang="en-IE" sz="882" b="1" i="0" u="none" strike="noStrike" kern="1200" dirty="0">
                <a:solidFill>
                  <a:schemeClr val="tx1"/>
                </a:solidFill>
                <a:effectLst/>
                <a:latin typeface="Segoe UI Light" pitchFamily="34" charset="0"/>
                <a:ea typeface="+mn-ea"/>
                <a:cs typeface="+mn-cs"/>
              </a:rPr>
              <a:t>Bandwidth: Windows VM</a:t>
            </a:r>
            <a:r>
              <a:rPr lang="en-IE" sz="882" b="0" i="0" u="none" strike="noStrike" kern="1200" dirty="0">
                <a:solidFill>
                  <a:schemeClr val="tx1"/>
                </a:solidFill>
                <a:effectLst/>
                <a:latin typeface="Segoe UI Light" pitchFamily="34" charset="0"/>
                <a:ea typeface="+mn-ea"/>
                <a:cs typeface="+mn-cs"/>
              </a:rPr>
              <a:t>. Modify the default bandwidth configuration by adding the following details.</a:t>
            </a:r>
          </a:p>
          <a:p>
            <a:r>
              <a:rPr lang="en-IE" sz="882" b="0" i="0" u="none" strike="noStrike" kern="1200" dirty="0">
                <a:solidFill>
                  <a:schemeClr val="tx1"/>
                </a:solidFill>
                <a:effectLst/>
                <a:latin typeface="Segoe UI Light" pitchFamily="34" charset="0"/>
                <a:ea typeface="+mn-ea"/>
                <a:cs typeface="+mn-cs"/>
              </a:rPr>
              <a:t>Region=North Europe </a:t>
            </a:r>
          </a:p>
          <a:p>
            <a:r>
              <a:rPr lang="en-IE" sz="882" b="0" i="0" u="none" strike="noStrike" kern="1200" dirty="0">
                <a:solidFill>
                  <a:schemeClr val="tx1"/>
                </a:solidFill>
                <a:effectLst/>
                <a:latin typeface="Segoe UI Light" pitchFamily="34" charset="0"/>
                <a:ea typeface="+mn-ea"/>
                <a:cs typeface="+mn-cs"/>
              </a:rPr>
              <a:t>Zone 1=Outbound Data </a:t>
            </a:r>
            <a:r>
              <a:rPr lang="en-IE" sz="882" b="0" i="0" u="none" strike="noStrike" kern="1200" dirty="0" err="1">
                <a:solidFill>
                  <a:schemeClr val="tx1"/>
                </a:solidFill>
                <a:effectLst/>
                <a:latin typeface="Segoe UI Light" pitchFamily="34" charset="0"/>
                <a:ea typeface="+mn-ea"/>
                <a:cs typeface="+mn-cs"/>
              </a:rPr>
              <a:t>Transferer</a:t>
            </a:r>
            <a:r>
              <a:rPr lang="en-IE" sz="882" b="0" i="0" u="none" strike="noStrike" kern="1200" dirty="0">
                <a:solidFill>
                  <a:schemeClr val="tx1"/>
                </a:solidFill>
                <a:effectLst/>
                <a:latin typeface="Segoe UI Light" pitchFamily="34" charset="0"/>
                <a:ea typeface="+mn-ea"/>
                <a:cs typeface="+mn-cs"/>
              </a:rPr>
              <a:t> Amount=50 GB </a:t>
            </a:r>
          </a:p>
          <a:p>
            <a:r>
              <a:rPr lang="en-IE" sz="882" b="1" i="0" u="none" strike="noStrike" kern="1200" dirty="0">
                <a:solidFill>
                  <a:schemeClr val="tx1"/>
                </a:solidFill>
                <a:effectLst/>
                <a:latin typeface="Segoe UI Light" pitchFamily="34" charset="0"/>
                <a:ea typeface="+mn-ea"/>
                <a:cs typeface="+mn-cs"/>
              </a:rPr>
              <a:t>10. </a:t>
            </a:r>
            <a:r>
              <a:rPr lang="en-IE" sz="882" b="0" i="0" u="none" strike="noStrike" kern="1200" dirty="0">
                <a:solidFill>
                  <a:schemeClr val="tx1"/>
                </a:solidFill>
                <a:effectLst/>
                <a:latin typeface="Segoe UI Light" pitchFamily="34" charset="0"/>
                <a:ea typeface="+mn-ea"/>
                <a:cs typeface="+mn-cs"/>
              </a:rPr>
              <a:t>To add an Application Gateway, return to the top of the Azure Pricing Calculator webpage. From within the </a:t>
            </a:r>
            <a:r>
              <a:rPr lang="en-IE" sz="882" b="1" i="0" u="none" strike="noStrike" kern="1200" dirty="0">
                <a:solidFill>
                  <a:schemeClr val="tx1"/>
                </a:solidFill>
                <a:effectLst/>
                <a:latin typeface="Segoe UI Light" pitchFamily="34" charset="0"/>
                <a:ea typeface="+mn-ea"/>
                <a:cs typeface="+mn-cs"/>
              </a:rPr>
              <a:t>Networking</a:t>
            </a:r>
            <a:r>
              <a:rPr lang="en-IE" sz="882" b="0" i="0" u="none" strike="noStrike" kern="1200" dirty="0">
                <a:solidFill>
                  <a:schemeClr val="tx1"/>
                </a:solidFill>
                <a:effectLst/>
                <a:latin typeface="Segoe UI Light" pitchFamily="34" charset="0"/>
                <a:ea typeface="+mn-ea"/>
                <a:cs typeface="+mn-cs"/>
              </a:rPr>
              <a:t> product menu, choose the </a:t>
            </a:r>
            <a:r>
              <a:rPr lang="en-IE" sz="882" b="1" i="0" u="none" strike="noStrike" kern="1200" dirty="0">
                <a:solidFill>
                  <a:schemeClr val="tx1"/>
                </a:solidFill>
                <a:effectLst/>
                <a:latin typeface="Segoe UI Light" pitchFamily="34" charset="0"/>
                <a:ea typeface="+mn-ea"/>
                <a:cs typeface="+mn-cs"/>
              </a:rPr>
              <a:t>Application Gateway</a:t>
            </a:r>
            <a:r>
              <a:rPr lang="en-IE" sz="882" b="0" i="0" u="none" strike="noStrike" kern="1200" dirty="0">
                <a:solidFill>
                  <a:schemeClr val="tx1"/>
                </a:solidFill>
                <a:effectLst/>
                <a:latin typeface="Segoe UI Light" pitchFamily="34" charset="0"/>
                <a:ea typeface="+mn-ea"/>
                <a:cs typeface="+mn-cs"/>
              </a:rPr>
              <a:t> tile. Inside the </a:t>
            </a:r>
            <a:r>
              <a:rPr lang="en-IE" sz="882" b="1" i="0" u="none" strike="noStrike" kern="1200" dirty="0">
                <a:solidFill>
                  <a:schemeClr val="tx1"/>
                </a:solidFill>
                <a:effectLst/>
                <a:latin typeface="Segoe UI Light" pitchFamily="34" charset="0"/>
                <a:ea typeface="+mn-ea"/>
                <a:cs typeface="+mn-cs"/>
              </a:rPr>
              <a:t>Application Gateway</a:t>
            </a:r>
            <a:r>
              <a:rPr lang="en-IE" sz="882" b="0" i="0" u="none" strike="noStrike" kern="1200" dirty="0">
                <a:solidFill>
                  <a:schemeClr val="tx1"/>
                </a:solidFill>
                <a:effectLst/>
                <a:latin typeface="Segoe UI Light" pitchFamily="34" charset="0"/>
                <a:ea typeface="+mn-ea"/>
                <a:cs typeface="+mn-cs"/>
              </a:rPr>
              <a:t> message dialog, select </a:t>
            </a:r>
            <a:r>
              <a:rPr lang="en-IE" sz="882" b="1" i="0" u="none" strike="noStrike" kern="1200" dirty="0">
                <a:solidFill>
                  <a:schemeClr val="tx1"/>
                </a:solidFill>
                <a:effectLst/>
                <a:latin typeface="Segoe UI Light" pitchFamily="34" charset="0"/>
                <a:ea typeface="+mn-ea"/>
                <a:cs typeface="+mn-cs"/>
              </a:rPr>
              <a:t>View</a:t>
            </a:r>
            <a:r>
              <a:rPr lang="en-IE" sz="882" b="0" i="0" u="none" strike="noStrike" kern="1200" dirty="0">
                <a:solidFill>
                  <a:schemeClr val="tx1"/>
                </a:solidFill>
                <a:effectLst/>
                <a:latin typeface="Segoe UI Light" pitchFamily="34" charset="0"/>
                <a:ea typeface="+mn-ea"/>
                <a:cs typeface="+mn-cs"/>
              </a:rPr>
              <a:t>.</a:t>
            </a:r>
          </a:p>
          <a:p>
            <a:r>
              <a:rPr lang="en-IE" sz="882" b="1" i="0" u="none" strike="noStrike" kern="1200" dirty="0">
                <a:solidFill>
                  <a:schemeClr val="tx1"/>
                </a:solidFill>
                <a:effectLst/>
                <a:latin typeface="Segoe UI Light" pitchFamily="34" charset="0"/>
                <a:ea typeface="+mn-ea"/>
                <a:cs typeface="+mn-cs"/>
              </a:rPr>
              <a:t>11. </a:t>
            </a:r>
            <a:r>
              <a:rPr lang="en-IE" sz="882" b="0" i="0" u="none" strike="noStrike" kern="1200" dirty="0">
                <a:solidFill>
                  <a:schemeClr val="tx1"/>
                </a:solidFill>
                <a:effectLst/>
                <a:latin typeface="Segoe UI Light" pitchFamily="34" charset="0"/>
                <a:ea typeface="+mn-ea"/>
                <a:cs typeface="+mn-cs"/>
              </a:rPr>
              <a:t>Add a name for your Application Gateway configuration. This walkthrough uses the name </a:t>
            </a:r>
            <a:r>
              <a:rPr lang="en-IE" sz="882" b="1" i="0" u="none" strike="noStrike" kern="1200" dirty="0">
                <a:solidFill>
                  <a:schemeClr val="tx1"/>
                </a:solidFill>
                <a:effectLst/>
                <a:latin typeface="Segoe UI Light" pitchFamily="34" charset="0"/>
                <a:ea typeface="+mn-ea"/>
                <a:cs typeface="+mn-cs"/>
              </a:rPr>
              <a:t>App Gateway: Windows VM</a:t>
            </a:r>
            <a:r>
              <a:rPr lang="en-IE" sz="882" b="0" i="0" u="none" strike="noStrike" kern="1200" dirty="0">
                <a:solidFill>
                  <a:schemeClr val="tx1"/>
                </a:solidFill>
                <a:effectLst/>
                <a:latin typeface="Segoe UI Light" pitchFamily="34" charset="0"/>
                <a:ea typeface="+mn-ea"/>
                <a:cs typeface="+mn-cs"/>
              </a:rPr>
              <a:t>. Modify the default Application Gateway configuration by adding the following details.</a:t>
            </a:r>
          </a:p>
          <a:p>
            <a:r>
              <a:rPr lang="en-IE" sz="882" b="0" i="0" u="none" strike="noStrike" kern="1200" dirty="0">
                <a:solidFill>
                  <a:schemeClr val="tx1"/>
                </a:solidFill>
                <a:effectLst/>
                <a:latin typeface="Segoe UI Light" pitchFamily="34" charset="0"/>
                <a:ea typeface="+mn-ea"/>
                <a:cs typeface="+mn-cs"/>
              </a:rPr>
              <a:t>Region Tier Size North Europe Basic Small Instances Hours 1 365 Data processed 50 GB Zone 1: North America, Europe 50 GB </a:t>
            </a:r>
          </a:p>
          <a:p>
            <a:r>
              <a:rPr lang="en-IE" sz="882" b="1" i="0" u="none" strike="noStrike" kern="1200" dirty="0">
                <a:solidFill>
                  <a:schemeClr val="tx1"/>
                </a:solidFill>
                <a:effectLst/>
                <a:latin typeface="Segoe UI Light" pitchFamily="34" charset="0"/>
                <a:ea typeface="+mn-ea"/>
                <a:cs typeface="+mn-cs"/>
              </a:rPr>
              <a:t>12. </a:t>
            </a:r>
            <a:r>
              <a:rPr lang="en-IE" sz="882" b="0" i="0" u="none" strike="noStrike" kern="1200" dirty="0">
                <a:solidFill>
                  <a:schemeClr val="tx1"/>
                </a:solidFill>
                <a:effectLst/>
                <a:latin typeface="Segoe UI Light" pitchFamily="34" charset="0"/>
                <a:ea typeface="+mn-ea"/>
                <a:cs typeface="+mn-cs"/>
              </a:rPr>
              <a:t>Go to the bottom of the Azure Pricing Calculator webpage to view your total </a:t>
            </a:r>
            <a:r>
              <a:rPr lang="en-IE" sz="882" b="1" i="0" u="none" strike="noStrike" kern="1200" dirty="0">
                <a:solidFill>
                  <a:schemeClr val="tx1"/>
                </a:solidFill>
                <a:effectLst/>
                <a:latin typeface="Segoe UI Light" pitchFamily="34" charset="0"/>
                <a:ea typeface="+mn-ea"/>
                <a:cs typeface="+mn-cs"/>
              </a:rPr>
              <a:t>Estimated monthly cost</a:t>
            </a:r>
            <a:r>
              <a:rPr lang="en-IE" sz="882" b="0" i="0" u="none" strike="noStrike" kern="1200" dirty="0">
                <a:solidFill>
                  <a:schemeClr val="tx1"/>
                </a:solidFill>
                <a:effectLst/>
                <a:latin typeface="Segoe UI Light" pitchFamily="34" charset="0"/>
                <a:ea typeface="+mn-ea"/>
                <a:cs typeface="+mn-cs"/>
              </a:rPr>
              <a:t>.</a:t>
            </a:r>
          </a:p>
          <a:p>
            <a:endParaRPr lang="en-IE" sz="882" b="1" i="0" u="none" strike="noStrike" kern="1200" dirty="0">
              <a:solidFill>
                <a:schemeClr val="tx1"/>
              </a:solidFill>
              <a:effectLst/>
              <a:latin typeface="Segoe UI Light" pitchFamily="34" charset="0"/>
              <a:ea typeface="+mn-ea"/>
              <a:cs typeface="+mn-cs"/>
            </a:endParaRPr>
          </a:p>
          <a:p>
            <a:r>
              <a:rPr lang="en-IE" sz="882" b="1" i="0" u="none" strike="noStrike" kern="1200" dirty="0">
                <a:solidFill>
                  <a:schemeClr val="tx1"/>
                </a:solidFill>
                <a:effectLst/>
                <a:latin typeface="Segoe UI Light" pitchFamily="34" charset="0"/>
                <a:ea typeface="+mn-ea"/>
                <a:cs typeface="+mn-cs"/>
              </a:rPr>
              <a:t>Note</a:t>
            </a:r>
            <a:r>
              <a:rPr lang="en-IE" sz="882" b="0" i="0" u="none" strike="noStrike" kern="1200" dirty="0">
                <a:solidFill>
                  <a:schemeClr val="tx1"/>
                </a:solidFill>
                <a:effectLst/>
                <a:latin typeface="Segoe UI Light" pitchFamily="34" charset="0"/>
                <a:ea typeface="+mn-ea"/>
                <a:cs typeface="+mn-cs"/>
              </a:rPr>
              <a:t>: Explore the various options available within the Azure Pricing Calculator. For example, this walkthrough requires you to update the currency to Euro.</a:t>
            </a:r>
          </a:p>
          <a:p>
            <a:r>
              <a:rPr lang="en-IE" sz="882" b="0" i="0" u="none" strike="noStrike" kern="1200" dirty="0">
                <a:solidFill>
                  <a:schemeClr val="tx1"/>
                </a:solidFill>
                <a:effectLst/>
                <a:latin typeface="Segoe UI Light" pitchFamily="34" charset="0"/>
                <a:ea typeface="+mn-ea"/>
                <a:cs typeface="+mn-cs"/>
              </a:rPr>
              <a:t>Change the currency to Euro, then select </a:t>
            </a:r>
            <a:r>
              <a:rPr lang="en-IE" sz="882" b="1" i="0" u="none" strike="noStrike" kern="1200" dirty="0">
                <a:solidFill>
                  <a:schemeClr val="tx1"/>
                </a:solidFill>
                <a:effectLst/>
                <a:latin typeface="Segoe UI Light" pitchFamily="34" charset="0"/>
                <a:ea typeface="+mn-ea"/>
                <a:cs typeface="+mn-cs"/>
              </a:rPr>
              <a:t>Export</a:t>
            </a:r>
            <a:r>
              <a:rPr lang="en-IE" sz="882" b="0" i="0" u="none" strike="noStrike" kern="1200" dirty="0">
                <a:solidFill>
                  <a:schemeClr val="tx1"/>
                </a:solidFill>
                <a:effectLst/>
                <a:latin typeface="Segoe UI Light" pitchFamily="34" charset="0"/>
                <a:ea typeface="+mn-ea"/>
                <a:cs typeface="+mn-cs"/>
              </a:rPr>
              <a:t> to download a copy of the estimate for offline viewing in Microsoft Excel (.xlsx) format.</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Congratulations! You downloaded an estimate from the Azure Pricing Calculator.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8760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E" sz="1200" b="0" kern="1200" dirty="0">
                <a:solidFill>
                  <a:schemeClr val="tx1"/>
                </a:solidFill>
                <a:effectLst/>
                <a:latin typeface="Segoe UI Light" pitchFamily="34" charset="0"/>
                <a:ea typeface="+mn-ea"/>
                <a:cs typeface="+mn-cs"/>
              </a:rPr>
              <a:t>You might want to demonstrate the TCO calculator at</a:t>
            </a:r>
            <a:r>
              <a:rPr lang="en-IE" u="sng" dirty="0">
                <a:hlinkClick r:id="rId3"/>
              </a:rPr>
              <a:t> </a:t>
            </a:r>
            <a:r>
              <a:rPr lang="en-IE" u="sng" dirty="0"/>
              <a:t>https://azure.microsoft.com/en-us/pricing/tco/calculator/</a:t>
            </a:r>
          </a:p>
          <a:p>
            <a:pPr>
              <a:defRPr/>
            </a:pPr>
            <a:endParaRPr lang="en-IE" sz="1200" b="0" kern="1200" dirty="0">
              <a:solidFill>
                <a:schemeClr val="tx1"/>
              </a:solidFill>
              <a:effectLst/>
              <a:latin typeface="Segoe UI Light" pitchFamily="34" charset="0"/>
              <a:ea typeface="+mn-ea"/>
              <a:cs typeface="+mn-cs"/>
            </a:endParaRPr>
          </a:p>
          <a:p>
            <a:r>
              <a:rPr lang="en-IE" sz="1200" b="0" i="0" u="none" strike="noStrike" kern="1200" dirty="0">
                <a:solidFill>
                  <a:schemeClr val="tx1"/>
                </a:solidFill>
                <a:effectLst/>
                <a:latin typeface="Segoe UI Light" pitchFamily="34" charset="0"/>
                <a:ea typeface="+mn-ea"/>
                <a:cs typeface="+mn-cs"/>
              </a:rPr>
              <a:t>To use the TCO calculator, complete the following three steps:</a:t>
            </a:r>
          </a:p>
          <a:p>
            <a:pPr marL="0" indent="0">
              <a:buFont typeface="Arial" panose="020B0604020202020204" pitchFamily="34" charset="0"/>
              <a:buNone/>
            </a:pPr>
            <a:r>
              <a:rPr lang="en-IE" sz="1200" i="0" u="none" strike="noStrike" kern="1200" dirty="0">
                <a:solidFill>
                  <a:schemeClr val="tx1"/>
                </a:solidFill>
                <a:effectLst/>
                <a:latin typeface="Segoe UI Light" pitchFamily="34" charset="0"/>
                <a:ea typeface="+mn-ea"/>
                <a:cs typeface="+mn-cs"/>
              </a:rPr>
              <a:t>1. Define your workloads: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Enter details about your on-premises infrastructure into the TCO calculator according to four groups:</a:t>
            </a:r>
          </a:p>
          <a:p>
            <a:pPr marL="1085850" lvl="2" indent="-171450">
              <a:buFont typeface="Arial" panose="020B0604020202020204" pitchFamily="34" charset="0"/>
              <a:buChar char="•"/>
            </a:pPr>
            <a:r>
              <a:rPr lang="en-IE" sz="882" i="0" u="none" strike="noStrike" kern="1200" dirty="0">
                <a:solidFill>
                  <a:schemeClr val="tx1"/>
                </a:solidFill>
                <a:effectLst/>
                <a:latin typeface="Segoe UI Light" pitchFamily="34" charset="0"/>
                <a:ea typeface="+mn-ea"/>
                <a:cs typeface="+mn-cs"/>
              </a:rPr>
              <a:t>Servers</a:t>
            </a:r>
            <a:r>
              <a:rPr lang="en-IE" sz="882" b="0" i="0" u="none" strike="noStrike" kern="1200" dirty="0">
                <a:solidFill>
                  <a:schemeClr val="tx1"/>
                </a:solidFill>
                <a:effectLst/>
                <a:latin typeface="Segoe UI Light" pitchFamily="34" charset="0"/>
                <a:ea typeface="+mn-ea"/>
                <a:cs typeface="+mn-cs"/>
              </a:rPr>
              <a:t>. Enter details of your current on-premises server infrastructure.</a:t>
            </a:r>
          </a:p>
          <a:p>
            <a:pPr marL="1085850" lvl="2" indent="-171450">
              <a:buFont typeface="Arial" panose="020B0604020202020204" pitchFamily="34" charset="0"/>
              <a:buChar char="•"/>
            </a:pPr>
            <a:r>
              <a:rPr lang="en-IE" sz="882" i="0" u="none" strike="noStrike" kern="1200" dirty="0">
                <a:solidFill>
                  <a:schemeClr val="tx1"/>
                </a:solidFill>
                <a:effectLst/>
                <a:latin typeface="Segoe UI Light" pitchFamily="34" charset="0"/>
                <a:ea typeface="+mn-ea"/>
                <a:cs typeface="+mn-cs"/>
              </a:rPr>
              <a:t>Databases</a:t>
            </a:r>
            <a:r>
              <a:rPr lang="en-IE" sz="882" b="0" i="0" u="none" strike="noStrike" kern="1200" dirty="0">
                <a:solidFill>
                  <a:schemeClr val="tx1"/>
                </a:solidFill>
                <a:effectLst/>
                <a:latin typeface="Segoe UI Light" pitchFamily="34" charset="0"/>
                <a:ea typeface="+mn-ea"/>
                <a:cs typeface="+mn-cs"/>
              </a:rPr>
              <a:t>. Enter details of your on-premises database infrastructure in the </a:t>
            </a:r>
            <a:r>
              <a:rPr lang="en-IE" sz="882" b="1" i="0" u="none" strike="noStrike" kern="1200" dirty="0">
                <a:solidFill>
                  <a:schemeClr val="tx1"/>
                </a:solidFill>
                <a:effectLst/>
                <a:latin typeface="Segoe UI Light" pitchFamily="34" charset="0"/>
                <a:ea typeface="+mn-ea"/>
                <a:cs typeface="+mn-cs"/>
              </a:rPr>
              <a:t>Source</a:t>
            </a:r>
            <a:r>
              <a:rPr lang="en-IE" sz="882" b="0" i="0" u="none" strike="noStrike" kern="1200" dirty="0">
                <a:solidFill>
                  <a:schemeClr val="tx1"/>
                </a:solidFill>
                <a:effectLst/>
                <a:latin typeface="Segoe UI Light" pitchFamily="34" charset="0"/>
                <a:ea typeface="+mn-ea"/>
                <a:cs typeface="+mn-cs"/>
              </a:rPr>
              <a:t> section</a:t>
            </a:r>
            <a:r>
              <a:rPr lang="en-IE" dirty="0"/>
              <a:t>, and</a:t>
            </a:r>
            <a:r>
              <a:rPr lang="en-IE" sz="882" b="0" i="0" u="none" strike="noStrike" kern="1200" dirty="0">
                <a:solidFill>
                  <a:schemeClr val="tx1"/>
                </a:solidFill>
                <a:effectLst/>
                <a:latin typeface="Segoe UI Light" pitchFamily="34" charset="0"/>
                <a:ea typeface="+mn-ea"/>
                <a:cs typeface="+mn-cs"/>
              </a:rPr>
              <a:t> select the corresponding Azure service you would like to use </a:t>
            </a:r>
            <a:r>
              <a:rPr lang="en-IE" dirty="0"/>
              <a:t>in the </a:t>
            </a:r>
            <a:r>
              <a:rPr lang="en-IE" b="1" dirty="0"/>
              <a:t>Destination</a:t>
            </a:r>
            <a:r>
              <a:rPr lang="en-IE" dirty="0"/>
              <a:t> section.</a:t>
            </a:r>
            <a:endParaRPr lang="en-IE" sz="882" b="0" i="0" u="none" strike="noStrike" kern="1200" dirty="0">
              <a:solidFill>
                <a:schemeClr val="tx1"/>
              </a:solidFill>
              <a:effectLst/>
              <a:latin typeface="Segoe UI Light" pitchFamily="34" charset="0"/>
              <a:ea typeface="+mn-ea"/>
              <a:cs typeface="+mn-cs"/>
            </a:endParaRPr>
          </a:p>
          <a:p>
            <a:pPr marL="1085850" lvl="2" indent="-171450">
              <a:buFont typeface="Arial" panose="020B0604020202020204" pitchFamily="34" charset="0"/>
              <a:buChar char="•"/>
            </a:pPr>
            <a:r>
              <a:rPr lang="en-IE" sz="882" i="0" u="none" strike="noStrike" kern="1200" dirty="0">
                <a:solidFill>
                  <a:schemeClr val="tx1"/>
                </a:solidFill>
                <a:effectLst/>
                <a:latin typeface="Segoe UI Light" pitchFamily="34" charset="0"/>
                <a:ea typeface="+mn-ea"/>
                <a:cs typeface="+mn-cs"/>
              </a:rPr>
              <a:t>Storage</a:t>
            </a:r>
            <a:r>
              <a:rPr lang="en-IE" sz="882" b="0" i="0" u="none" strike="noStrike" kern="1200" dirty="0">
                <a:solidFill>
                  <a:schemeClr val="tx1"/>
                </a:solidFill>
                <a:effectLst/>
                <a:latin typeface="Segoe UI Light" pitchFamily="34" charset="0"/>
                <a:ea typeface="+mn-ea"/>
                <a:cs typeface="+mn-cs"/>
              </a:rPr>
              <a:t>. Enter the details of your on-premises storage infrastructure.</a:t>
            </a:r>
          </a:p>
          <a:p>
            <a:pPr marL="1085850" lvl="2" indent="-171450">
              <a:buFont typeface="Arial" panose="020B0604020202020204" pitchFamily="34" charset="0"/>
              <a:buChar char="•"/>
            </a:pPr>
            <a:r>
              <a:rPr lang="en-IE" sz="882" i="0" u="none" strike="noStrike" kern="1200" dirty="0">
                <a:solidFill>
                  <a:schemeClr val="tx1"/>
                </a:solidFill>
                <a:effectLst/>
                <a:latin typeface="Segoe UI Light" pitchFamily="34" charset="0"/>
                <a:ea typeface="+mn-ea"/>
                <a:cs typeface="+mn-cs"/>
              </a:rPr>
              <a:t>Networking</a:t>
            </a:r>
            <a:r>
              <a:rPr lang="en-IE" sz="882" b="0" i="0" u="none" strike="noStrike" kern="1200" dirty="0">
                <a:solidFill>
                  <a:schemeClr val="tx1"/>
                </a:solidFill>
                <a:effectLst/>
                <a:latin typeface="Segoe UI Light" pitchFamily="34" charset="0"/>
                <a:ea typeface="+mn-ea"/>
                <a:cs typeface="+mn-cs"/>
              </a:rPr>
              <a:t>. Enter the amount of network bandwidth you currently consume in your on-premises environment.</a:t>
            </a:r>
          </a:p>
          <a:p>
            <a:pPr marL="0" indent="0">
              <a:buFont typeface="Arial" panose="020B0604020202020204" pitchFamily="34" charset="0"/>
              <a:buNone/>
            </a:pPr>
            <a:r>
              <a:rPr lang="en-IE" sz="1200" i="0" u="none" strike="noStrike" kern="1200" dirty="0">
                <a:solidFill>
                  <a:schemeClr val="tx1"/>
                </a:solidFill>
                <a:effectLst/>
                <a:latin typeface="Segoe UI Light" pitchFamily="34" charset="0"/>
                <a:ea typeface="+mn-ea"/>
                <a:cs typeface="+mn-cs"/>
              </a:rPr>
              <a:t>2. Adjust assumptions: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Adjust the values of key assumptions that the TCO calculator makes, which might vary between customers. To improve the accuracy of the TCO calculator, adjust the values so they match the costs of your current on-premises infrastructure:</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Storage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IT </a:t>
            </a:r>
            <a:r>
              <a:rPr lang="en-IE" sz="882" b="0" i="0" u="none" strike="noStrike" kern="1200" dirty="0" err="1">
                <a:solidFill>
                  <a:schemeClr val="tx1"/>
                </a:solidFill>
                <a:effectLst/>
                <a:latin typeface="Segoe UI Light" pitchFamily="34" charset="0"/>
                <a:ea typeface="+mn-ea"/>
                <a:cs typeface="+mn-cs"/>
              </a:rPr>
              <a:t>labor</a:t>
            </a:r>
            <a:r>
              <a:rPr lang="en-IE" sz="882" b="0" i="0" u="none" strike="noStrike" kern="1200" dirty="0">
                <a:solidFill>
                  <a:schemeClr val="tx1"/>
                </a:solidFill>
                <a:effectLst/>
                <a:latin typeface="Segoe UI Light" pitchFamily="34" charset="0"/>
                <a:ea typeface="+mn-ea"/>
                <a:cs typeface="+mn-cs"/>
              </a:rPr>
              <a:t>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Hardware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Software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Electricity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Virtualization costs</a:t>
            </a:r>
          </a:p>
          <a:p>
            <a:pPr marL="1085850" lvl="2" indent="-171450">
              <a:buFont typeface="Arial" panose="020B0604020202020204" pitchFamily="34" charset="0"/>
              <a:buChar char="•"/>
            </a:pPr>
            <a:r>
              <a:rPr lang="en-IE" sz="882" b="0" i="0" u="none" strike="noStrike" kern="1200" dirty="0" err="1">
                <a:solidFill>
                  <a:schemeClr val="tx1"/>
                </a:solidFill>
                <a:effectLst/>
                <a:latin typeface="Segoe UI Light" pitchFamily="34" charset="0"/>
                <a:ea typeface="+mn-ea"/>
                <a:cs typeface="+mn-cs"/>
              </a:rPr>
              <a:t>Datacenter</a:t>
            </a:r>
            <a:r>
              <a:rPr lang="en-IE" sz="882" b="0" i="0" u="none" strike="noStrike" kern="1200" dirty="0">
                <a:solidFill>
                  <a:schemeClr val="tx1"/>
                </a:solidFill>
                <a:effectLst/>
                <a:latin typeface="Segoe UI Light" pitchFamily="34" charset="0"/>
                <a:ea typeface="+mn-ea"/>
                <a:cs typeface="+mn-cs"/>
              </a:rPr>
              <a:t>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Networking costs</a:t>
            </a:r>
          </a:p>
          <a:p>
            <a:pPr marL="1085850" lvl="2"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Database costs</a:t>
            </a:r>
          </a:p>
          <a:p>
            <a:pPr marL="171450" indent="-171450">
              <a:buFont typeface="Arial" panose="020B0604020202020204" pitchFamily="34" charset="0"/>
              <a:buChar char="•"/>
            </a:pPr>
            <a:r>
              <a:rPr lang="en-IE" sz="1200" i="0" u="none" strike="noStrike" kern="1200" dirty="0">
                <a:solidFill>
                  <a:schemeClr val="tx1"/>
                </a:solidFill>
                <a:effectLst/>
                <a:latin typeface="Segoe UI Light" pitchFamily="34" charset="0"/>
                <a:ea typeface="+mn-ea"/>
                <a:cs typeface="+mn-cs"/>
              </a:rPr>
              <a:t>3. View the report.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64892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33844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can just read through the tasks and get a feel for how they work or actually step through them like a lab task.</a:t>
            </a:r>
          </a:p>
          <a:p>
            <a:endParaRPr lang="en-US" dirty="0"/>
          </a:p>
          <a:p>
            <a:r>
              <a:rPr lang="en-US" dirty="0"/>
              <a:t>Another option could be to complete the walkthrough at the end of the module, and complete all or some of the walkthroughs in the module together at that stage, like an end of module or even end of course lab.</a:t>
            </a:r>
          </a:p>
          <a:p>
            <a:endParaRPr lang="en-US" dirty="0"/>
          </a:p>
          <a:p>
            <a:endParaRPr lang="en-US" dirty="0"/>
          </a:p>
          <a:p>
            <a:r>
              <a:rPr lang="en-IE" sz="882" b="1" i="0" u="none" strike="noStrike" kern="1200" dirty="0">
                <a:solidFill>
                  <a:schemeClr val="tx1"/>
                </a:solidFill>
                <a:effectLst/>
                <a:latin typeface="Segoe UI Light" pitchFamily="34" charset="0"/>
                <a:ea typeface="+mn-ea"/>
                <a:cs typeface="+mn-cs"/>
              </a:rPr>
              <a:t>Steps</a:t>
            </a:r>
          </a:p>
          <a:p>
            <a:r>
              <a:rPr lang="en-IE" sz="882" b="1" i="0" u="none" strike="noStrike" kern="1200" dirty="0">
                <a:solidFill>
                  <a:schemeClr val="tx1"/>
                </a:solidFill>
                <a:effectLst/>
                <a:latin typeface="Segoe UI Light" pitchFamily="34" charset="0"/>
                <a:ea typeface="+mn-ea"/>
                <a:cs typeface="+mn-cs"/>
              </a:rPr>
              <a:t>1. </a:t>
            </a:r>
            <a:r>
              <a:rPr lang="en-IE" sz="882" b="0" i="0" u="none" strike="noStrike" kern="1200" dirty="0">
                <a:solidFill>
                  <a:schemeClr val="tx1"/>
                </a:solidFill>
                <a:effectLst/>
                <a:latin typeface="Segoe UI Light" pitchFamily="34" charset="0"/>
                <a:ea typeface="+mn-ea"/>
                <a:cs typeface="+mn-cs"/>
              </a:rPr>
              <a:t>In a browser, navigate to the </a:t>
            </a:r>
            <a:r>
              <a:rPr lang="en-IE" sz="882" b="0" i="0" u="none" strike="noStrike" kern="1200" dirty="0">
                <a:solidFill>
                  <a:schemeClr val="tx1"/>
                </a:solidFill>
                <a:effectLst/>
                <a:latin typeface="Segoe UI Light" pitchFamily="34" charset="0"/>
                <a:ea typeface="+mn-ea"/>
                <a:cs typeface="+mn-cs"/>
                <a:hlinkClick r:id="rId3"/>
              </a:rPr>
              <a:t>Total Cost of Ownership (TCO) Calculator</a:t>
            </a:r>
            <a:r>
              <a:rPr lang="en-IE" sz="882" b="0" i="0" u="none" strike="noStrike" kern="1200" dirty="0">
                <a:solidFill>
                  <a:schemeClr val="tx1"/>
                </a:solidFill>
                <a:effectLst/>
                <a:latin typeface="Segoe UI Light" pitchFamily="34" charset="0"/>
                <a:ea typeface="+mn-ea"/>
                <a:cs typeface="+mn-cs"/>
              </a:rPr>
              <a:t> webpage, https://azure.microsoft.com/en-us/pricing/tco/calculator/.</a:t>
            </a:r>
          </a:p>
          <a:p>
            <a:r>
              <a:rPr lang="en-IE" sz="882" b="1" i="0" u="none" strike="noStrike" kern="1200" dirty="0">
                <a:solidFill>
                  <a:schemeClr val="tx1"/>
                </a:solidFill>
                <a:effectLst/>
                <a:latin typeface="Segoe UI Light" pitchFamily="34" charset="0"/>
                <a:ea typeface="+mn-ea"/>
                <a:cs typeface="+mn-cs"/>
              </a:rPr>
              <a:t>2. </a:t>
            </a:r>
            <a:r>
              <a:rPr lang="en-IE" sz="882" b="0" i="0" u="none" strike="noStrike" kern="1200" dirty="0">
                <a:solidFill>
                  <a:schemeClr val="tx1"/>
                </a:solidFill>
                <a:effectLst/>
                <a:latin typeface="Segoe UI Light" pitchFamily="34" charset="0"/>
                <a:ea typeface="+mn-ea"/>
                <a:cs typeface="+mn-cs"/>
              </a:rPr>
              <a:t>To add details of your on-premises server infrastructure, select </a:t>
            </a:r>
            <a:r>
              <a:rPr lang="en-IE" sz="882" b="1" i="0" u="none" strike="noStrike" kern="1200" dirty="0">
                <a:solidFill>
                  <a:schemeClr val="tx1"/>
                </a:solidFill>
                <a:effectLst/>
                <a:latin typeface="Segoe UI Light" pitchFamily="34" charset="0"/>
                <a:ea typeface="+mn-ea"/>
                <a:cs typeface="+mn-cs"/>
              </a:rPr>
              <a:t>+ Add server workload</a:t>
            </a:r>
            <a:r>
              <a:rPr lang="en-IE" sz="882" b="0" i="0" u="none" strike="noStrike" kern="1200" dirty="0">
                <a:solidFill>
                  <a:schemeClr val="tx1"/>
                </a:solidFill>
                <a:effectLst/>
                <a:latin typeface="Segoe UI Light" pitchFamily="34" charset="0"/>
                <a:ea typeface="+mn-ea"/>
                <a:cs typeface="+mn-cs"/>
              </a:rPr>
              <a:t> in the </a:t>
            </a:r>
            <a:r>
              <a:rPr lang="en-IE" sz="882" b="1" i="0" u="none" strike="noStrike" kern="1200" dirty="0">
                <a:solidFill>
                  <a:schemeClr val="tx1"/>
                </a:solidFill>
                <a:effectLst/>
                <a:latin typeface="Segoe UI Light" pitchFamily="34" charset="0"/>
                <a:ea typeface="+mn-ea"/>
                <a:cs typeface="+mn-cs"/>
              </a:rPr>
              <a:t>Servers</a:t>
            </a:r>
            <a:r>
              <a:rPr lang="en-IE" sz="882" b="0" i="0" u="none" strike="noStrike" kern="1200" dirty="0">
                <a:solidFill>
                  <a:schemeClr val="tx1"/>
                </a:solidFill>
                <a:effectLst/>
                <a:latin typeface="Segoe UI Light" pitchFamily="34" charset="0"/>
                <a:ea typeface="+mn-ea"/>
                <a:cs typeface="+mn-cs"/>
              </a:rPr>
              <a:t> pane.</a:t>
            </a:r>
          </a:p>
          <a:p>
            <a:r>
              <a:rPr lang="en-IE" sz="882" b="1" i="0" u="none" strike="noStrike" kern="1200" dirty="0">
                <a:solidFill>
                  <a:schemeClr val="tx1"/>
                </a:solidFill>
                <a:effectLst/>
                <a:latin typeface="Segoe UI Light" pitchFamily="34" charset="0"/>
                <a:ea typeface="+mn-ea"/>
                <a:cs typeface="+mn-cs"/>
              </a:rPr>
              <a:t>3. </a:t>
            </a:r>
            <a:r>
              <a:rPr lang="en-IE" sz="882" b="0" i="0" u="none" strike="noStrike" kern="1200" dirty="0">
                <a:solidFill>
                  <a:schemeClr val="tx1"/>
                </a:solidFill>
                <a:effectLst/>
                <a:latin typeface="Segoe UI Light" pitchFamily="34" charset="0"/>
                <a:ea typeface="+mn-ea"/>
                <a:cs typeface="+mn-cs"/>
              </a:rPr>
              <a:t>Provide a name for your server workloads definition. This example uses the name </a:t>
            </a:r>
            <a:r>
              <a:rPr lang="en-IE" sz="882" b="1" i="0" u="none" strike="noStrike" kern="1200" dirty="0">
                <a:solidFill>
                  <a:schemeClr val="tx1"/>
                </a:solidFill>
                <a:effectLst/>
                <a:latin typeface="Segoe UI Light" pitchFamily="34" charset="0"/>
                <a:ea typeface="+mn-ea"/>
                <a:cs typeface="+mn-cs"/>
              </a:rPr>
              <a:t>Servers: Windows VMs</a:t>
            </a:r>
            <a:r>
              <a:rPr lang="en-IE" sz="882" b="0" i="0" u="none" strike="noStrike" kern="1200" dirty="0">
                <a:solidFill>
                  <a:schemeClr val="tx1"/>
                </a:solidFill>
                <a:effectLst/>
                <a:latin typeface="Segoe UI Light" pitchFamily="34" charset="0"/>
                <a:ea typeface="+mn-ea"/>
                <a:cs typeface="+mn-cs"/>
              </a:rPr>
              <a:t>. Enter the following details into the TCO Calculator.</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Workload=Windows/ Linux server </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Environment=Virtual machines </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Operating system=Windows </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VMS=500</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Virtualization=VMware</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Core(s)=8</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RAM=16</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Optimize=CPU </a:t>
            </a:r>
          </a:p>
          <a:p>
            <a:r>
              <a:rPr lang="en-IE" sz="882" b="1" i="0" u="none" strike="noStrike" kern="1200" dirty="0">
                <a:solidFill>
                  <a:schemeClr val="tx1"/>
                </a:solidFill>
                <a:effectLst/>
                <a:latin typeface="Segoe UI Light" pitchFamily="34" charset="0"/>
                <a:ea typeface="+mn-ea"/>
                <a:cs typeface="+mn-cs"/>
              </a:rPr>
              <a:t>4. </a:t>
            </a:r>
            <a:r>
              <a:rPr lang="en-IE" sz="882" b="0" i="0" u="none" strike="noStrike" kern="1200" dirty="0">
                <a:solidFill>
                  <a:schemeClr val="tx1"/>
                </a:solidFill>
                <a:effectLst/>
                <a:latin typeface="Segoe UI Light" pitchFamily="34" charset="0"/>
                <a:ea typeface="+mn-ea"/>
                <a:cs typeface="+mn-cs"/>
              </a:rPr>
              <a:t>Select </a:t>
            </a:r>
            <a:r>
              <a:rPr lang="en-IE" sz="882" b="1" i="0" u="none" strike="noStrike" kern="1200" dirty="0">
                <a:solidFill>
                  <a:schemeClr val="tx1"/>
                </a:solidFill>
                <a:effectLst/>
                <a:latin typeface="Segoe UI Light" pitchFamily="34" charset="0"/>
                <a:ea typeface="+mn-ea"/>
                <a:cs typeface="+mn-cs"/>
              </a:rPr>
              <a:t>+ Add server workload</a:t>
            </a:r>
            <a:r>
              <a:rPr lang="en-IE" sz="882" b="0" i="0" u="none" strike="noStrike" kern="1200" dirty="0">
                <a:solidFill>
                  <a:schemeClr val="tx1"/>
                </a:solidFill>
                <a:effectLst/>
                <a:latin typeface="Segoe UI Light" pitchFamily="34" charset="0"/>
                <a:ea typeface="+mn-ea"/>
                <a:cs typeface="+mn-cs"/>
              </a:rPr>
              <a:t> to make a row for a new server workloads definition. Provide a name for the server workloads definition. This example uses the name </a:t>
            </a:r>
            <a:r>
              <a:rPr lang="en-IE" sz="882" b="1" i="0" u="none" strike="noStrike" kern="1200" dirty="0">
                <a:solidFill>
                  <a:schemeClr val="tx1"/>
                </a:solidFill>
                <a:effectLst/>
                <a:latin typeface="Segoe UI Light" pitchFamily="34" charset="0"/>
                <a:ea typeface="+mn-ea"/>
                <a:cs typeface="+mn-cs"/>
              </a:rPr>
              <a:t>Servers: Linux VMs</a:t>
            </a:r>
            <a:r>
              <a:rPr lang="en-IE" sz="882" b="0" i="0" u="none" strike="noStrike" kern="1200" dirty="0">
                <a:solidFill>
                  <a:schemeClr val="tx1"/>
                </a:solidFill>
                <a:effectLst/>
                <a:latin typeface="Segoe UI Light" pitchFamily="34" charset="0"/>
                <a:ea typeface="+mn-ea"/>
                <a:cs typeface="+mn-cs"/>
              </a:rPr>
              <a:t>. Enter the following details into the TCO Calculator.</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Workload=Windows/ Linux server </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Environment=Virtual machines </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Operating system=Windows </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VMS=500</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Virtualization=VMware</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Core(s)=8</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RAM=16</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Optimize=CPU </a:t>
            </a:r>
          </a:p>
          <a:p>
            <a:r>
              <a:rPr lang="en-IE" sz="882" b="1" i="0" u="none" strike="noStrike" kern="1200" dirty="0">
                <a:solidFill>
                  <a:schemeClr val="tx1"/>
                </a:solidFill>
                <a:effectLst/>
                <a:latin typeface="Segoe UI Light" pitchFamily="34" charset="0"/>
                <a:ea typeface="+mn-ea"/>
                <a:cs typeface="+mn-cs"/>
              </a:rPr>
              <a:t>5. </a:t>
            </a:r>
            <a:r>
              <a:rPr lang="en-IE" sz="882" b="0" i="0" u="none" strike="noStrike" kern="1200" dirty="0">
                <a:solidFill>
                  <a:schemeClr val="tx1"/>
                </a:solidFill>
                <a:effectLst/>
                <a:latin typeface="Segoe UI Light" pitchFamily="34" charset="0"/>
                <a:ea typeface="+mn-ea"/>
                <a:cs typeface="+mn-cs"/>
              </a:rPr>
              <a:t>This example definition does not require a database. Leave the </a:t>
            </a:r>
            <a:r>
              <a:rPr lang="en-IE" sz="882" b="1" i="0" u="none" strike="noStrike" kern="1200" dirty="0">
                <a:solidFill>
                  <a:schemeClr val="tx1"/>
                </a:solidFill>
                <a:effectLst/>
                <a:latin typeface="Segoe UI Light" pitchFamily="34" charset="0"/>
                <a:ea typeface="+mn-ea"/>
                <a:cs typeface="+mn-cs"/>
              </a:rPr>
              <a:t>Databases</a:t>
            </a:r>
            <a:r>
              <a:rPr lang="en-IE" sz="882" b="0" i="0" u="none" strike="noStrike" kern="1200" dirty="0">
                <a:solidFill>
                  <a:schemeClr val="tx1"/>
                </a:solidFill>
                <a:effectLst/>
                <a:latin typeface="Segoe UI Light" pitchFamily="34" charset="0"/>
                <a:ea typeface="+mn-ea"/>
                <a:cs typeface="+mn-cs"/>
              </a:rPr>
              <a:t> pane empty. In the </a:t>
            </a:r>
            <a:r>
              <a:rPr lang="en-IE" sz="882" b="1" i="0" u="none" strike="noStrike" kern="1200" dirty="0">
                <a:solidFill>
                  <a:schemeClr val="tx1"/>
                </a:solidFill>
                <a:effectLst/>
                <a:latin typeface="Segoe UI Light" pitchFamily="34" charset="0"/>
                <a:ea typeface="+mn-ea"/>
                <a:cs typeface="+mn-cs"/>
              </a:rPr>
              <a:t>Storage</a:t>
            </a:r>
            <a:r>
              <a:rPr lang="en-IE" sz="882" b="0" i="0" u="none" strike="noStrike" kern="1200" dirty="0">
                <a:solidFill>
                  <a:schemeClr val="tx1"/>
                </a:solidFill>
                <a:effectLst/>
                <a:latin typeface="Segoe UI Light" pitchFamily="34" charset="0"/>
                <a:ea typeface="+mn-ea"/>
                <a:cs typeface="+mn-cs"/>
              </a:rPr>
              <a:t> pane of the TCO Calculator, provide a name for your storage infrastructure definition. Enter the following details into the TCO Calculator.</a:t>
            </a:r>
          </a:p>
          <a:p>
            <a:r>
              <a:rPr lang="en-IE" sz="882" b="0" i="0" u="none" strike="noStrike" kern="1200" dirty="0">
                <a:solidFill>
                  <a:schemeClr val="tx1"/>
                </a:solidFill>
                <a:effectLst/>
                <a:latin typeface="Segoe UI Light" pitchFamily="34" charset="0"/>
                <a:ea typeface="+mn-ea"/>
                <a:cs typeface="+mn-cs"/>
              </a:rPr>
              <a:t>Storage type=Local Disk/ SAN  </a:t>
            </a:r>
          </a:p>
          <a:p>
            <a:r>
              <a:rPr lang="en-IE" sz="882" b="0" i="0" u="none" strike="noStrike" kern="1200" dirty="0">
                <a:solidFill>
                  <a:schemeClr val="tx1"/>
                </a:solidFill>
                <a:effectLst/>
                <a:latin typeface="Segoe UI Light" pitchFamily="34" charset="0"/>
                <a:ea typeface="+mn-ea"/>
                <a:cs typeface="+mn-cs"/>
              </a:rPr>
              <a:t>Disk type=HDD</a:t>
            </a:r>
          </a:p>
          <a:p>
            <a:r>
              <a:rPr lang="en-IE" sz="882" b="0" i="0" u="none" strike="noStrike" kern="1200" dirty="0">
                <a:solidFill>
                  <a:schemeClr val="tx1"/>
                </a:solidFill>
                <a:effectLst/>
                <a:latin typeface="Segoe UI Light" pitchFamily="34" charset="0"/>
                <a:ea typeface="+mn-ea"/>
                <a:cs typeface="+mn-cs"/>
              </a:rPr>
              <a:t>Capacity=60 TB </a:t>
            </a:r>
          </a:p>
          <a:p>
            <a:r>
              <a:rPr lang="en-IE" sz="882" b="0" i="0" u="none" strike="noStrike" kern="1200" dirty="0">
                <a:solidFill>
                  <a:schemeClr val="tx1"/>
                </a:solidFill>
                <a:effectLst/>
                <a:latin typeface="Segoe UI Light" pitchFamily="34" charset="0"/>
                <a:ea typeface="+mn-ea"/>
                <a:cs typeface="+mn-cs"/>
              </a:rPr>
              <a:t>Backup=0 TB </a:t>
            </a:r>
          </a:p>
          <a:p>
            <a:r>
              <a:rPr lang="en-IE" sz="882" b="0" i="0" u="none" strike="noStrike" kern="1200" dirty="0">
                <a:solidFill>
                  <a:schemeClr val="tx1"/>
                </a:solidFill>
                <a:effectLst/>
                <a:latin typeface="Segoe UI Light" pitchFamily="34" charset="0"/>
                <a:ea typeface="+mn-ea"/>
                <a:cs typeface="+mn-cs"/>
              </a:rPr>
              <a:t>Archive=0 TB </a:t>
            </a:r>
          </a:p>
          <a:p>
            <a:r>
              <a:rPr lang="en-IE" sz="882" b="1" i="0" u="none" strike="noStrike" kern="1200" dirty="0">
                <a:solidFill>
                  <a:schemeClr val="tx1"/>
                </a:solidFill>
                <a:effectLst/>
                <a:latin typeface="Segoe UI Light" pitchFamily="34" charset="0"/>
                <a:ea typeface="+mn-ea"/>
                <a:cs typeface="+mn-cs"/>
              </a:rPr>
              <a:t>6. </a:t>
            </a:r>
            <a:r>
              <a:rPr lang="en-IE" sz="882" b="0" i="0" u="none" strike="noStrike" kern="1200" dirty="0">
                <a:solidFill>
                  <a:schemeClr val="tx1"/>
                </a:solidFill>
                <a:effectLst/>
                <a:latin typeface="Segoe UI Light" pitchFamily="34" charset="0"/>
                <a:ea typeface="+mn-ea"/>
                <a:cs typeface="+mn-cs"/>
              </a:rPr>
              <a:t>In the </a:t>
            </a:r>
            <a:r>
              <a:rPr lang="en-IE" sz="882" b="1" i="0" u="none" strike="noStrike" kern="1200" dirty="0">
                <a:solidFill>
                  <a:schemeClr val="tx1"/>
                </a:solidFill>
                <a:effectLst/>
                <a:latin typeface="Segoe UI Light" pitchFamily="34" charset="0"/>
                <a:ea typeface="+mn-ea"/>
                <a:cs typeface="+mn-cs"/>
              </a:rPr>
              <a:t>Networking</a:t>
            </a:r>
            <a:r>
              <a:rPr lang="en-IE" sz="882" b="0" i="0" u="none" strike="noStrike" kern="1200" dirty="0">
                <a:solidFill>
                  <a:schemeClr val="tx1"/>
                </a:solidFill>
                <a:effectLst/>
                <a:latin typeface="Segoe UI Light" pitchFamily="34" charset="0"/>
                <a:ea typeface="+mn-ea"/>
                <a:cs typeface="+mn-cs"/>
              </a:rPr>
              <a:t> pane of the TCO Calculator, enter the following details, then select </a:t>
            </a:r>
            <a:r>
              <a:rPr lang="en-IE" sz="882" b="1" i="0" u="none" strike="noStrike" kern="1200" dirty="0">
                <a:solidFill>
                  <a:schemeClr val="tx1"/>
                </a:solidFill>
                <a:effectLst/>
                <a:latin typeface="Segoe UI Light" pitchFamily="34" charset="0"/>
                <a:ea typeface="+mn-ea"/>
                <a:cs typeface="+mn-cs"/>
              </a:rPr>
              <a:t>Next</a:t>
            </a:r>
            <a:r>
              <a:rPr lang="en-IE" sz="882" b="0" i="0" u="none" strike="noStrike" kern="1200" dirty="0">
                <a:solidFill>
                  <a:schemeClr val="tx1"/>
                </a:solidFill>
                <a:effectLst/>
                <a:latin typeface="Segoe UI Light" pitchFamily="34" charset="0"/>
                <a:ea typeface="+mn-ea"/>
                <a:cs typeface="+mn-cs"/>
              </a:rPr>
              <a:t>.</a:t>
            </a:r>
          </a:p>
          <a:p>
            <a:r>
              <a:rPr lang="en-IE" sz="882" b="0" i="0" u="none" strike="noStrike" kern="1200" dirty="0">
                <a:solidFill>
                  <a:schemeClr val="tx1"/>
                </a:solidFill>
                <a:effectLst/>
                <a:latin typeface="Segoe UI Light" pitchFamily="34" charset="0"/>
                <a:ea typeface="+mn-ea"/>
                <a:cs typeface="+mn-cs"/>
              </a:rPr>
              <a:t>Outbound bandwidth 15 TB </a:t>
            </a:r>
          </a:p>
          <a:p>
            <a:r>
              <a:rPr lang="en-IE" sz="882" b="1" i="0" u="none" strike="noStrike" kern="1200" dirty="0">
                <a:solidFill>
                  <a:schemeClr val="tx1"/>
                </a:solidFill>
                <a:effectLst/>
                <a:latin typeface="Segoe UI Light" pitchFamily="34" charset="0"/>
                <a:ea typeface="+mn-ea"/>
                <a:cs typeface="+mn-cs"/>
              </a:rPr>
              <a:t>7. </a:t>
            </a:r>
            <a:r>
              <a:rPr lang="en-IE" sz="882" b="0" i="0" u="none" strike="noStrike" kern="1200" dirty="0">
                <a:solidFill>
                  <a:schemeClr val="tx1"/>
                </a:solidFill>
                <a:effectLst/>
                <a:latin typeface="Segoe UI Light" pitchFamily="34" charset="0"/>
                <a:ea typeface="+mn-ea"/>
                <a:cs typeface="+mn-cs"/>
              </a:rPr>
              <a:t>Explore the options and make any adjustments that you require. The currency used in this example is Euros. No other adjustments are required by this example. Select </a:t>
            </a:r>
            <a:r>
              <a:rPr lang="en-IE" sz="882" b="1" i="0" u="none" strike="noStrike" kern="1200" dirty="0">
                <a:solidFill>
                  <a:schemeClr val="tx1"/>
                </a:solidFill>
                <a:effectLst/>
                <a:latin typeface="Segoe UI Light" pitchFamily="34" charset="0"/>
                <a:ea typeface="+mn-ea"/>
                <a:cs typeface="+mn-cs"/>
              </a:rPr>
              <a:t>Next</a:t>
            </a:r>
            <a:r>
              <a:rPr lang="en-IE" sz="882" b="0" i="0" u="none" strike="noStrike" kern="1200" dirty="0">
                <a:solidFill>
                  <a:schemeClr val="tx1"/>
                </a:solidFill>
                <a:effectLst/>
                <a:latin typeface="Segoe UI Light" pitchFamily="34" charset="0"/>
                <a:ea typeface="+mn-ea"/>
                <a:cs typeface="+mn-cs"/>
              </a:rPr>
              <a:t>, at the end of the page.</a:t>
            </a:r>
          </a:p>
          <a:p>
            <a:r>
              <a:rPr lang="en-IE" sz="882" b="1" i="0" u="none" strike="noStrike" kern="1200" dirty="0">
                <a:solidFill>
                  <a:schemeClr val="tx1"/>
                </a:solidFill>
                <a:effectLst/>
                <a:latin typeface="Segoe UI Light" pitchFamily="34" charset="0"/>
                <a:ea typeface="+mn-ea"/>
                <a:cs typeface="+mn-cs"/>
              </a:rPr>
              <a:t>8. </a:t>
            </a:r>
            <a:r>
              <a:rPr lang="en-IE" sz="882" b="0" i="0" u="none" strike="noStrike" kern="1200" dirty="0">
                <a:solidFill>
                  <a:schemeClr val="tx1"/>
                </a:solidFill>
                <a:effectLst/>
                <a:latin typeface="Segoe UI Light" pitchFamily="34" charset="0"/>
                <a:ea typeface="+mn-ea"/>
                <a:cs typeface="+mn-cs"/>
              </a:rPr>
              <a:t>Review the Azure cost saving recommendations and visualizations in the TCO calculator report. This example requires you to adjust the </a:t>
            </a:r>
            <a:r>
              <a:rPr lang="en-IE" sz="882" b="1" i="0" u="none" strike="noStrike" kern="1200" dirty="0">
                <a:solidFill>
                  <a:schemeClr val="tx1"/>
                </a:solidFill>
                <a:effectLst/>
                <a:latin typeface="Segoe UI Light" pitchFamily="34" charset="0"/>
                <a:ea typeface="+mn-ea"/>
                <a:cs typeface="+mn-cs"/>
              </a:rPr>
              <a:t>Timeframe</a:t>
            </a:r>
            <a:r>
              <a:rPr lang="en-IE" sz="882" b="0" i="0" u="none" strike="noStrike" kern="1200" dirty="0">
                <a:solidFill>
                  <a:schemeClr val="tx1"/>
                </a:solidFill>
                <a:effectLst/>
                <a:latin typeface="Segoe UI Light" pitchFamily="34" charset="0"/>
                <a:ea typeface="+mn-ea"/>
                <a:cs typeface="+mn-cs"/>
              </a:rPr>
              <a:t> to </a:t>
            </a:r>
            <a:r>
              <a:rPr lang="en-IE" sz="882" b="1" i="0" u="none" strike="noStrike" kern="1200" dirty="0">
                <a:solidFill>
                  <a:schemeClr val="tx1"/>
                </a:solidFill>
                <a:effectLst/>
                <a:latin typeface="Segoe UI Light" pitchFamily="34" charset="0"/>
                <a:ea typeface="+mn-ea"/>
                <a:cs typeface="+mn-cs"/>
              </a:rPr>
              <a:t>3 years</a:t>
            </a:r>
            <a:r>
              <a:rPr lang="en-IE" sz="882" b="0" i="0" u="none" strike="noStrike" kern="1200" dirty="0">
                <a:solidFill>
                  <a:schemeClr val="tx1"/>
                </a:solidFill>
                <a:effectLst/>
                <a:latin typeface="Segoe UI Light" pitchFamily="34" charset="0"/>
                <a:ea typeface="+mn-ea"/>
                <a:cs typeface="+mn-cs"/>
              </a:rPr>
              <a:t>, and the region to </a:t>
            </a:r>
            <a:r>
              <a:rPr lang="en-IE" sz="882" b="1" i="0" u="none" strike="noStrike" kern="1200" dirty="0">
                <a:solidFill>
                  <a:schemeClr val="tx1"/>
                </a:solidFill>
                <a:effectLst/>
                <a:latin typeface="Segoe UI Light" pitchFamily="34" charset="0"/>
                <a:ea typeface="+mn-ea"/>
                <a:cs typeface="+mn-cs"/>
              </a:rPr>
              <a:t>North Europe</a:t>
            </a:r>
            <a:r>
              <a:rPr lang="en-IE" sz="882" b="0" i="0" u="none" strike="noStrike" kern="1200" dirty="0">
                <a:solidFill>
                  <a:schemeClr val="tx1"/>
                </a:solidFill>
                <a:effectLst/>
                <a:latin typeface="Segoe UI Light" pitchFamily="34" charset="0"/>
                <a:ea typeface="+mn-ea"/>
                <a:cs typeface="+mn-cs"/>
              </a:rPr>
              <a:t>.</a:t>
            </a:r>
          </a:p>
          <a:p>
            <a:r>
              <a:rPr lang="en-IE" sz="882" b="1" i="0" u="none" strike="noStrike" kern="1200" dirty="0">
                <a:solidFill>
                  <a:schemeClr val="tx1"/>
                </a:solidFill>
                <a:effectLst/>
                <a:latin typeface="Segoe UI Light" pitchFamily="34" charset="0"/>
                <a:ea typeface="+mn-ea"/>
                <a:cs typeface="+mn-cs"/>
              </a:rPr>
              <a:t>9. </a:t>
            </a:r>
            <a:r>
              <a:rPr lang="en-IE" sz="882" b="0" i="0" u="none" strike="noStrike" kern="1200" dirty="0">
                <a:solidFill>
                  <a:schemeClr val="tx1"/>
                </a:solidFill>
                <a:effectLst/>
                <a:latin typeface="Segoe UI Light" pitchFamily="34" charset="0"/>
                <a:ea typeface="+mn-ea"/>
                <a:cs typeface="+mn-cs"/>
              </a:rPr>
              <a:t>To modify the information you provided to the TCO calculator, go to the bottom of the page, and select </a:t>
            </a:r>
            <a:r>
              <a:rPr lang="en-IE" sz="882" b="1" i="0" u="none" strike="noStrike" kern="1200" dirty="0">
                <a:solidFill>
                  <a:schemeClr val="tx1"/>
                </a:solidFill>
                <a:effectLst/>
                <a:latin typeface="Segoe UI Light" pitchFamily="34" charset="0"/>
                <a:ea typeface="+mn-ea"/>
                <a:cs typeface="+mn-cs"/>
              </a:rPr>
              <a:t>Back</a:t>
            </a:r>
            <a:r>
              <a:rPr lang="en-IE" sz="882" b="0" i="0" u="none" strike="noStrike" kern="1200" dirty="0">
                <a:solidFill>
                  <a:schemeClr val="tx1"/>
                </a:solidFill>
                <a:effectLst/>
                <a:latin typeface="Segoe UI Light" pitchFamily="34" charset="0"/>
                <a:ea typeface="+mn-ea"/>
                <a:cs typeface="+mn-cs"/>
              </a:rPr>
              <a:t>. To save or print a PDF copy of the report select </a:t>
            </a:r>
            <a:r>
              <a:rPr lang="en-IE" sz="882" b="1" i="0" u="none" strike="noStrike" kern="1200" dirty="0">
                <a:solidFill>
                  <a:schemeClr val="tx1"/>
                </a:solidFill>
                <a:effectLst/>
                <a:latin typeface="Segoe UI Light" pitchFamily="34" charset="0"/>
                <a:ea typeface="+mn-ea"/>
                <a:cs typeface="+mn-cs"/>
              </a:rPr>
              <a:t>Download</a:t>
            </a:r>
            <a:r>
              <a:rPr lang="en-IE" sz="882" b="0" i="0" u="none" strike="noStrike" kern="1200" dirty="0">
                <a:solidFill>
                  <a:schemeClr val="tx1"/>
                </a:solidFill>
                <a:effectLst/>
                <a:latin typeface="Segoe UI Light" pitchFamily="34" charset="0"/>
                <a:ea typeface="+mn-ea"/>
                <a:cs typeface="+mn-cs"/>
              </a:rPr>
              <a:t>.</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Congratulations! You downloaded a cost comparison report from the TCO Calculator in 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5679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Perform cost analyses</a:t>
            </a:r>
          </a:p>
          <a:p>
            <a:r>
              <a:rPr lang="en-IE" sz="900" b="0" i="0" u="none" strike="noStrike" kern="1200" dirty="0">
                <a:solidFill>
                  <a:schemeClr val="tx1"/>
                </a:solidFill>
                <a:effectLst/>
                <a:latin typeface="Segoe UI Light" pitchFamily="34" charset="0"/>
                <a:ea typeface="+mn-ea"/>
                <a:cs typeface="+mn-cs"/>
              </a:rPr>
              <a:t>Plan your Azure solution wisely. Carefully consider the products, services, and resources you need, and read the relevant documentation to understand how each of your choices are metered and billed. Additionally, calculate your projected costs by using the Azure Pricing and Total Cost of Ownership (TCO) calculator, only adding the products, services, and resources you need.</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Monitor usage with Azure Advisor</a:t>
            </a:r>
          </a:p>
          <a:p>
            <a:r>
              <a:rPr lang="en-IE" sz="900" b="0" i="0" u="none" strike="noStrike" kern="1200" dirty="0">
                <a:solidFill>
                  <a:schemeClr val="tx1"/>
                </a:solidFill>
                <a:effectLst/>
                <a:latin typeface="Segoe UI Light" pitchFamily="34" charset="0"/>
                <a:ea typeface="+mn-ea"/>
                <a:cs typeface="+mn-cs"/>
              </a:rPr>
              <a:t>In an efficient architecture, provisioned resources match the demand for those resources. Azure Advisor identifies unused or under-utilized resources, and you can implement its recommendations by removing unused resources and configuring your resources to match your actual demand.</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Use spending limits</a:t>
            </a:r>
          </a:p>
          <a:p>
            <a:r>
              <a:rPr lang="en-IE" sz="900" b="0" i="0" u="none" strike="noStrike" kern="1200" dirty="0">
                <a:solidFill>
                  <a:schemeClr val="tx1"/>
                </a:solidFill>
                <a:effectLst/>
                <a:latin typeface="Segoe UI Light" pitchFamily="34" charset="0"/>
                <a:ea typeface="+mn-ea"/>
                <a:cs typeface="+mn-cs"/>
              </a:rPr>
              <a:t>Free trial customers and some credit-based Azure subscriptions can use spending limits, which Azure provides to help prevent customers from exhausting the credit on their account within each billing period. If you have a credit-based subscription and you reach your configured spending limit, Azure suspends your subscription until a new billing period begins.</a:t>
            </a:r>
          </a:p>
          <a:p>
            <a:r>
              <a:rPr lang="en-IE" sz="900" b="0" i="0" u="none" strike="noStrike" kern="1200" dirty="0">
                <a:solidFill>
                  <a:schemeClr val="tx1"/>
                </a:solidFill>
                <a:effectLst/>
                <a:latin typeface="Segoe UI Light" pitchFamily="34" charset="0"/>
                <a:ea typeface="+mn-ea"/>
                <a:cs typeface="+mn-cs"/>
              </a:rPr>
              <a:t>The spending limit feature is not available for customers who aren't using credit-based subscriptions, such as Pay-As-You-Go subscribers.</a:t>
            </a:r>
          </a:p>
          <a:p>
            <a:r>
              <a:rPr lang="en-IE" sz="900" kern="1200" dirty="0">
                <a:solidFill>
                  <a:schemeClr val="tx1"/>
                </a:solidFill>
                <a:effectLst/>
                <a:latin typeface="Segoe UI Light" pitchFamily="34" charset="0"/>
                <a:ea typeface="+mn-ea"/>
                <a:cs typeface="+mn-cs"/>
              </a:rPr>
              <a:t>For more information on Azure spending limits, refer to </a:t>
            </a:r>
            <a:r>
              <a:rPr lang="en-IE" sz="900" b="0" i="0" u="none" strike="noStrike" kern="1200" dirty="0">
                <a:solidFill>
                  <a:schemeClr val="tx1"/>
                </a:solidFill>
                <a:effectLst/>
                <a:latin typeface="Segoe UI Light" pitchFamily="34" charset="0"/>
                <a:ea typeface="+mn-ea"/>
                <a:cs typeface="+mn-cs"/>
              </a:rPr>
              <a:t>https://docs.microsoft.com/en-us/azure/billing/billing-spending-limit </a:t>
            </a:r>
          </a:p>
          <a:p>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Note: Azure spending limits are not the same as Subscription, Service, or Resource Group limits and quotas. For more information, refer to </a:t>
            </a:r>
            <a:r>
              <a:rPr lang="en-IE" sz="900" b="0" i="0" u="none" strike="noStrike" kern="1200" dirty="0">
                <a:solidFill>
                  <a:schemeClr val="tx1"/>
                </a:solidFill>
                <a:effectLst/>
                <a:latin typeface="Segoe UI Light" pitchFamily="34" charset="0"/>
                <a:ea typeface="+mn-ea"/>
                <a:cs typeface="+mn-cs"/>
              </a:rPr>
              <a:t>https://docs.microsoft.com/en-us/azure/azure-subscription-service-limits </a:t>
            </a:r>
            <a:endParaRPr lang="en-IE" sz="900" kern="1200" dirty="0">
              <a:solidFill>
                <a:schemeClr val="tx1"/>
              </a:solidFill>
              <a:effectLst/>
              <a:latin typeface="Segoe UI Light" pitchFamily="34" charset="0"/>
              <a:ea typeface="+mn-ea"/>
              <a:cs typeface="+mn-cs"/>
            </a:endParaRP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Use Azure Reservations</a:t>
            </a:r>
          </a:p>
          <a:p>
            <a:r>
              <a:rPr lang="en-IE" sz="900" b="0" i="0" u="none" strike="noStrike" kern="1200" dirty="0">
                <a:solidFill>
                  <a:schemeClr val="tx1"/>
                </a:solidFill>
                <a:effectLst/>
                <a:latin typeface="Segoe UI Light" pitchFamily="34" charset="0"/>
                <a:ea typeface="+mn-ea"/>
                <a:cs typeface="+mn-cs"/>
              </a:rPr>
              <a:t>Azure Reservations offer discounted prices on certain Azure products and resources. To get the discount, reserve products and resources by paying in advance. You can pre-pay for one or three years of use of:</a:t>
            </a:r>
          </a:p>
          <a:p>
            <a:pPr marL="171450" indent="-171450">
              <a:buFont typeface="Arial" panose="020B0604020202020204" pitchFamily="34" charset="0"/>
              <a:buChar char="•"/>
            </a:pPr>
            <a:r>
              <a:rPr lang="en-IE" dirty="0"/>
              <a:t>V</a:t>
            </a:r>
            <a:r>
              <a:rPr lang="en-IE" sz="900" b="0" i="0" u="none" strike="noStrike" kern="1200" dirty="0">
                <a:solidFill>
                  <a:schemeClr val="tx1"/>
                </a:solidFill>
                <a:effectLst/>
                <a:latin typeface="Segoe UI Light" pitchFamily="34" charset="0"/>
                <a:ea typeface="+mn-ea"/>
                <a:cs typeface="+mn-cs"/>
              </a:rPr>
              <a:t>irtual machine (VM) </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SQL Database Compute Capacity</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Azure Cosmos Database Throughput</a:t>
            </a:r>
          </a:p>
          <a:p>
            <a:pPr marL="171450" indent="-171450">
              <a:buFont typeface="Arial" panose="020B0604020202020204" pitchFamily="34" charset="0"/>
              <a:buChar char="•"/>
            </a:pPr>
            <a:r>
              <a:rPr lang="en-IE" dirty="0"/>
              <a:t>O</a:t>
            </a:r>
            <a:r>
              <a:rPr lang="en-IE" sz="900" b="0" i="0" u="none" strike="noStrike" kern="1200" dirty="0">
                <a:solidFill>
                  <a:schemeClr val="tx1"/>
                </a:solidFill>
                <a:effectLst/>
                <a:latin typeface="Segoe UI Light" pitchFamily="34" charset="0"/>
                <a:ea typeface="+mn-ea"/>
                <a:cs typeface="+mn-cs"/>
              </a:rPr>
              <a:t>ther Azure resources</a:t>
            </a:r>
          </a:p>
          <a:p>
            <a:r>
              <a:rPr lang="en-IE" sz="900" b="0" i="0" u="none" strike="noStrike" kern="1200" dirty="0">
                <a:solidFill>
                  <a:schemeClr val="tx1"/>
                </a:solidFill>
                <a:effectLst/>
                <a:latin typeface="Segoe UI Light" pitchFamily="34" charset="0"/>
                <a:ea typeface="+mn-ea"/>
                <a:cs typeface="+mn-cs"/>
              </a:rPr>
              <a:t>Azure Reservations are only available to Microsoft Azure Enterprise or CSP customers, and for Pay-As-You-Go subscriptions.</a:t>
            </a:r>
          </a:p>
          <a:p>
            <a:r>
              <a:rPr lang="en-IE" sz="900" kern="1200" dirty="0">
                <a:solidFill>
                  <a:schemeClr val="tx1"/>
                </a:solidFill>
                <a:effectLst/>
                <a:latin typeface="Segoe UI Light" pitchFamily="34" charset="0"/>
                <a:ea typeface="+mn-ea"/>
                <a:cs typeface="+mn-cs"/>
              </a:rPr>
              <a:t>For more information on Azure Reservations, visit </a:t>
            </a:r>
            <a:r>
              <a:rPr lang="en-IE" u="sng" dirty="0"/>
              <a:t>https://docs.microsoft.com/en-us/azure/billing/billing-save-compute-costs-reservations</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Choose low-cost locations and regions</a:t>
            </a:r>
          </a:p>
          <a:p>
            <a:r>
              <a:rPr lang="en-IE" sz="900" b="0" i="0" u="none" strike="noStrike" kern="1200" dirty="0">
                <a:solidFill>
                  <a:schemeClr val="tx1"/>
                </a:solidFill>
                <a:effectLst/>
                <a:latin typeface="Segoe UI Light" pitchFamily="34" charset="0"/>
                <a:ea typeface="+mn-ea"/>
                <a:cs typeface="+mn-cs"/>
              </a:rPr>
              <a:t>The cost of Azure products, services, and resources can vary across locations and regions. </a:t>
            </a:r>
            <a:r>
              <a:rPr lang="en-IE" dirty="0"/>
              <a:t>Some resources are metered and billed according to how much outgoing network bandwidth they consume (</a:t>
            </a:r>
            <a:r>
              <a:rPr lang="en-IE" i="1" dirty="0"/>
              <a:t>egress</a:t>
            </a:r>
            <a:r>
              <a:rPr lang="en-IE" dirty="0"/>
              <a:t>). If possible, provision connected resources that are bandwidth metered in the same region to reduce egress traffic between them. Also, </a:t>
            </a:r>
            <a:r>
              <a:rPr lang="en-IE" sz="900" b="0" i="0" u="none" strike="noStrike" kern="1200" dirty="0">
                <a:solidFill>
                  <a:schemeClr val="tx1"/>
                </a:solidFill>
                <a:effectLst/>
                <a:latin typeface="Segoe UI Light" pitchFamily="34" charset="0"/>
                <a:ea typeface="+mn-ea"/>
                <a:cs typeface="+mn-cs"/>
              </a:rPr>
              <a:t>If possible, use locations and regions where they cost less.</a:t>
            </a:r>
            <a:endParaRPr lang="en-IE" sz="900" kern="1200" dirty="0">
              <a:solidFill>
                <a:schemeClr val="tx1"/>
              </a:solidFill>
              <a:effectLst/>
              <a:latin typeface="Segoe UI Light" pitchFamily="34" charset="0"/>
              <a:ea typeface="+mn-ea"/>
              <a:cs typeface="+mn-cs"/>
            </a:endParaRP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Research available cost-saving offers</a:t>
            </a:r>
          </a:p>
          <a:p>
            <a:r>
              <a:rPr lang="en-IE" sz="900" b="0" i="0" u="none" strike="noStrike" kern="1200" dirty="0">
                <a:solidFill>
                  <a:schemeClr val="tx1"/>
                </a:solidFill>
                <a:effectLst/>
                <a:latin typeface="Segoe UI Light" pitchFamily="34" charset="0"/>
                <a:ea typeface="+mn-ea"/>
                <a:cs typeface="+mn-cs"/>
              </a:rPr>
              <a:t>Keep up-to-date with the latest Azure customer and subscription offers, and switch to offers that provide the greatest cost-saving benefit.</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Apply tags to identify cost owners</a:t>
            </a:r>
          </a:p>
          <a:p>
            <a:r>
              <a:rPr lang="en-IE" sz="900" b="0" i="0" u="none" strike="noStrike" kern="1200" dirty="0">
                <a:solidFill>
                  <a:schemeClr val="tx1"/>
                </a:solidFill>
                <a:effectLst/>
                <a:latin typeface="Segoe UI Light" pitchFamily="34" charset="0"/>
                <a:ea typeface="+mn-ea"/>
                <a:cs typeface="+mn-cs"/>
              </a:rPr>
              <a:t>Tags help you manage costs associated with the different groups of Azure products and resources. You can apply tags to groups of Azure products and resources to organize billing data. For example, if you run several virtual machines for different teams, you can use tags to categorize costs by department (such as Human Resources, Marketing, or Finance), or by environment (such as Production or Test). Tags make it easier to identify groups that generate the biggest Azure costs so you can adjust your spending accordingly.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349894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Note</a:t>
            </a:r>
            <a:r>
              <a:rPr lang="en-IE" sz="900" b="0" i="0" u="none" strike="noStrike" kern="1200" dirty="0">
                <a:solidFill>
                  <a:schemeClr val="tx1"/>
                </a:solidFill>
                <a:effectLst/>
                <a:latin typeface="Segoe UI Light" pitchFamily="34" charset="0"/>
                <a:ea typeface="+mn-ea"/>
                <a:cs typeface="+mn-cs"/>
              </a:rPr>
              <a:t>: For more information about Cost Management, refer to </a:t>
            </a:r>
            <a:r>
              <a:rPr lang="en-IE" u="sng" dirty="0"/>
              <a:t>https://azure.microsoft.com/en-us/services/cost-management/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43203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95712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IE" sz="1200" b="1" kern="1200" dirty="0">
                <a:solidFill>
                  <a:schemeClr val="tx1"/>
                </a:solidFill>
                <a:effectLst/>
                <a:latin typeface="Segoe UI Light" pitchFamily="34" charset="0"/>
                <a:ea typeface="+mn-ea"/>
                <a:cs typeface="+mn-cs"/>
              </a:rPr>
              <a:t>Support plans:</a:t>
            </a:r>
          </a:p>
          <a:p>
            <a:pPr marL="171450" indent="-171450" fontAlgn="t">
              <a:buFont typeface="Arial" panose="020B0604020202020204" pitchFamily="34" charset="0"/>
              <a:buChar char="•"/>
            </a:pPr>
            <a:r>
              <a:rPr lang="en-IE" sz="1200" kern="1200" dirty="0">
                <a:solidFill>
                  <a:schemeClr val="tx1"/>
                </a:solidFill>
                <a:effectLst/>
                <a:latin typeface="Segoe UI Light" pitchFamily="34" charset="0"/>
                <a:ea typeface="+mn-ea"/>
                <a:cs typeface="+mn-cs"/>
              </a:rPr>
              <a:t>Developer.</a:t>
            </a:r>
            <a:r>
              <a:rPr lang="en-IE" dirty="0"/>
              <a:t> </a:t>
            </a:r>
            <a:r>
              <a:rPr lang="en-IE" dirty="0">
                <a:effectLst/>
              </a:rPr>
              <a:t>Developer support is appropriate for Azure use in trial and nonproduction environments. It includes b</a:t>
            </a:r>
            <a:r>
              <a:rPr lang="en-IE" sz="1200" kern="1200" dirty="0">
                <a:solidFill>
                  <a:schemeClr val="tx1"/>
                </a:solidFill>
                <a:effectLst/>
                <a:latin typeface="Segoe UI Light" pitchFamily="34" charset="0"/>
                <a:ea typeface="+mn-ea"/>
                <a:cs typeface="+mn-cs"/>
              </a:rPr>
              <a:t>usiness hours access to support engineers via email, minimum business impact (severity C) incident submission, and less than eight business hours for initial response time.</a:t>
            </a:r>
          </a:p>
          <a:p>
            <a:pPr marL="171450" indent="-171450" fontAlgn="t">
              <a:buFont typeface="Arial" panose="020B0604020202020204" pitchFamily="34" charset="0"/>
              <a:buChar char="•"/>
            </a:pPr>
            <a:r>
              <a:rPr lang="en-US" sz="1200" i="0" u="none" strike="noStrike" kern="1200" dirty="0">
                <a:solidFill>
                  <a:schemeClr val="tx1"/>
                </a:solidFill>
                <a:effectLst/>
                <a:latin typeface="Segoe UI Light" pitchFamily="34" charset="0"/>
                <a:ea typeface="+mn-ea"/>
                <a:cs typeface="+mn-cs"/>
              </a:rPr>
              <a:t>Standard. </a:t>
            </a:r>
            <a:r>
              <a:rPr lang="en-IE" sz="1200" b="0" i="0" u="none" strike="noStrike" kern="1200" dirty="0">
                <a:solidFill>
                  <a:schemeClr val="tx1"/>
                </a:solidFill>
                <a:effectLst/>
                <a:latin typeface="Segoe UI Light" pitchFamily="34" charset="0"/>
                <a:ea typeface="+mn-ea"/>
                <a:cs typeface="+mn-cs"/>
              </a:rPr>
              <a:t>Standard support is appropriate for Azure use in production environments. It includes access to support engineers via email and phone 24 hours a day, seven days a week. Critical business impact (severity A) incident submission includes less than one hour initial response time for severity A incidents.</a:t>
            </a:r>
          </a:p>
          <a:p>
            <a:pPr marL="171450" indent="-171450">
              <a:buFont typeface="Arial" panose="020B0604020202020204" pitchFamily="34" charset="0"/>
              <a:buChar char="•"/>
            </a:pPr>
            <a:r>
              <a:rPr lang="en-US" sz="1200" i="0" u="none" strike="noStrike" kern="1200" dirty="0">
                <a:solidFill>
                  <a:schemeClr val="tx1"/>
                </a:solidFill>
                <a:effectLst/>
                <a:latin typeface="Segoe UI Light" pitchFamily="34" charset="0"/>
                <a:ea typeface="+mn-ea"/>
                <a:cs typeface="+mn-cs"/>
              </a:rPr>
              <a:t>Professional Direct. </a:t>
            </a:r>
            <a:r>
              <a:rPr lang="en-IE" sz="1200" b="0" i="0" u="none" strike="noStrike" kern="1200" dirty="0">
                <a:solidFill>
                  <a:schemeClr val="tx1"/>
                </a:solidFill>
                <a:effectLst/>
                <a:latin typeface="Segoe UI Light" pitchFamily="34" charset="0"/>
                <a:ea typeface="+mn-ea"/>
                <a:cs typeface="+mn-cs"/>
              </a:rPr>
              <a:t>Professional Direct (ProDirect) is appropriate for organizations with business-critical dependence on Azure. The ProDirect option includes all features of the Standard option, and: </a:t>
            </a:r>
          </a:p>
          <a:p>
            <a:pPr marL="628650" lvl="1" indent="-171450">
              <a:buFont typeface="Arial" panose="020B0604020202020204" pitchFamily="34" charset="0"/>
              <a:buChar char="•"/>
            </a:pPr>
            <a:r>
              <a:rPr lang="en-IE" dirty="0"/>
              <a:t>E</a:t>
            </a:r>
            <a:r>
              <a:rPr lang="en-IE" sz="882" b="0" i="0" u="none" strike="noStrike" kern="1200" dirty="0">
                <a:solidFill>
                  <a:schemeClr val="tx1"/>
                </a:solidFill>
                <a:effectLst/>
                <a:latin typeface="Segoe UI Light" pitchFamily="34" charset="0"/>
                <a:ea typeface="+mn-ea"/>
                <a:cs typeface="+mn-cs"/>
              </a:rPr>
              <a:t>scalation management for priority issues.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Proactive guidance from a team of ProDirect Delivery Managers.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Onboarding services, service reviews, and Azure Advisor consultations.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Architectural guidance based on best practices.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Azure Engineering-led web seminars.</a:t>
            </a:r>
          </a:p>
          <a:p>
            <a:pPr marL="171450" indent="-171450">
              <a:buFont typeface="Arial" panose="020B0604020202020204" pitchFamily="34" charset="0"/>
              <a:buChar char="•"/>
            </a:pPr>
            <a:r>
              <a:rPr lang="en-US" sz="1200" i="0" u="none" strike="noStrike" kern="1200" dirty="0">
                <a:solidFill>
                  <a:schemeClr val="tx1"/>
                </a:solidFill>
                <a:effectLst/>
                <a:latin typeface="Segoe UI Light" pitchFamily="34" charset="0"/>
                <a:ea typeface="+mn-ea"/>
                <a:cs typeface="+mn-cs"/>
              </a:rPr>
              <a:t>Premier. </a:t>
            </a:r>
            <a:r>
              <a:rPr lang="en-IE" sz="1200" b="0" i="0" u="none" strike="noStrike" kern="1200" dirty="0">
                <a:solidFill>
                  <a:schemeClr val="tx1"/>
                </a:solidFill>
                <a:effectLst/>
                <a:latin typeface="Segoe UI Light" pitchFamily="34" charset="0"/>
                <a:ea typeface="+mn-ea"/>
                <a:cs typeface="+mn-cs"/>
              </a:rPr>
              <a:t>Premier support is ideal for organizations with substantial dependence on Microsoft products, including Azure. This solution includes all features of ProDirect, and:</a:t>
            </a:r>
          </a:p>
          <a:p>
            <a:pPr marL="628650" lvl="1" indent="-171450">
              <a:buFont typeface="Arial" panose="020B0604020202020204" pitchFamily="34" charset="0"/>
              <a:buChar char="•"/>
            </a:pPr>
            <a:r>
              <a:rPr lang="en-IE" dirty="0"/>
              <a:t>S</a:t>
            </a:r>
            <a:r>
              <a:rPr lang="en-IE" sz="882" b="0" i="0" u="none" strike="noStrike" kern="1200" dirty="0">
                <a:solidFill>
                  <a:schemeClr val="tx1"/>
                </a:solidFill>
                <a:effectLst/>
                <a:latin typeface="Segoe UI Light" pitchFamily="34" charset="0"/>
                <a:ea typeface="+mn-ea"/>
                <a:cs typeface="+mn-cs"/>
              </a:rPr>
              <a:t>upport assistance for all Microsoft products and services.</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Less than 15 minutes initial response time with Azure Rapid Response (requires an additional fee).</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Service reviews and reporting delivered by a designated technical account manager.</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Customer-specific architectural support such as design reviews, performance tuning, and configuration.</a:t>
            </a:r>
          </a:p>
          <a:p>
            <a:pPr marL="628650" lvl="1"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implementation assistance delivered by Azure technical specialists.</a:t>
            </a:r>
          </a:p>
          <a:p>
            <a:endParaRPr lang="en-IE" sz="1200" b="1" i="0" u="none" strike="noStrike" kern="1200" dirty="0">
              <a:solidFill>
                <a:schemeClr val="tx1"/>
              </a:solidFill>
              <a:effectLst/>
              <a:latin typeface="Segoe UI Light" pitchFamily="34" charset="0"/>
              <a:ea typeface="+mn-ea"/>
              <a:cs typeface="+mn-cs"/>
            </a:endParaRPr>
          </a:p>
          <a:p>
            <a:r>
              <a:rPr lang="en-IE" sz="1200" b="1" i="0" u="none" strike="noStrike" kern="1200" dirty="0">
                <a:solidFill>
                  <a:schemeClr val="tx1"/>
                </a:solidFill>
                <a:effectLst/>
                <a:latin typeface="Segoe UI Light" pitchFamily="34" charset="0"/>
                <a:ea typeface="+mn-ea"/>
                <a:cs typeface="+mn-cs"/>
              </a:rPr>
              <a:t>Support-plan availability and billing</a:t>
            </a:r>
          </a:p>
          <a:p>
            <a:r>
              <a:rPr lang="en-IE" sz="1200" b="0" i="0" u="none" strike="noStrike" kern="1200" dirty="0">
                <a:solidFill>
                  <a:schemeClr val="tx1"/>
                </a:solidFill>
                <a:effectLst/>
                <a:latin typeface="Segoe UI Light" pitchFamily="34" charset="0"/>
                <a:ea typeface="+mn-ea"/>
                <a:cs typeface="+mn-cs"/>
              </a:rPr>
              <a:t>The support plans you select and how you are billed for support depends on the type of Azure customer you are, and the type of Azure subscription you have. For example, Developer support is not available to Enterprise customers. Instead, Enterprise customers can purchase Standard, Professional Direct, and Premier support plans, and be billed for support as part of an Enterprise Agreement (EA). Conversely, if you purchase a support plan within a pay-as-you-go subscription, your support plan is charged to your monthly Azure subscription bill.</a:t>
            </a:r>
          </a:p>
          <a:p>
            <a:endParaRPr lang="en-IE" sz="1200" b="1" kern="1200" dirty="0">
              <a:solidFill>
                <a:schemeClr val="tx1"/>
              </a:solidFill>
              <a:effectLst/>
              <a:latin typeface="Segoe UI Light" pitchFamily="34" charset="0"/>
              <a:ea typeface="+mn-ea"/>
              <a:cs typeface="+mn-cs"/>
            </a:endParaRPr>
          </a:p>
          <a:p>
            <a:r>
              <a:rPr lang="en-IE" sz="1200" kern="1200" dirty="0">
                <a:solidFill>
                  <a:schemeClr val="tx1"/>
                </a:solidFill>
                <a:effectLst/>
                <a:latin typeface="Segoe UI Light" pitchFamily="34" charset="0"/>
                <a:ea typeface="+mn-ea"/>
                <a:cs typeface="+mn-cs"/>
              </a:rPr>
              <a:t>For more information about Azure support options, refer to </a:t>
            </a:r>
            <a:r>
              <a:rPr lang="en-IE" u="sng" dirty="0"/>
              <a:t>https://azure.microsoft.com/en-us/support/plans/</a:t>
            </a:r>
            <a:endParaRPr lang="en-IE" sz="12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122222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For more information about alternative Azure support channels, refer to </a:t>
            </a:r>
            <a:r>
              <a:rPr lang="en-IE" dirty="0">
                <a:hlinkClick r:id="rId3"/>
              </a:rPr>
              <a:t>https://azure.microsoft.com/en-us/support/community/</a:t>
            </a:r>
            <a:r>
              <a:rPr lang="en-IE" dirty="0"/>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62093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dirty="0"/>
              <a:t>For more information about alternative Knowledge </a:t>
            </a:r>
            <a:r>
              <a:rPr lang="en-IE" dirty="0" err="1"/>
              <a:t>Center</a:t>
            </a:r>
            <a:r>
              <a:rPr lang="en-IE" dirty="0"/>
              <a:t>, refer to https://azure.microsoft.com/en-us/resources/knowledge-center/ </a:t>
            </a:r>
            <a:endParaRPr lang="en-IE"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830392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IE" dirty="0"/>
              <a:t>In this walkthrough task we will view available support plan options and then create a new support request. Once created we will then see how to monitor and interact with a support request.</a:t>
            </a:r>
          </a:p>
          <a:p>
            <a:endParaRPr lang="en-US" b="0" dirty="0"/>
          </a:p>
          <a:p>
            <a:endParaRPr lang="en-US" dirty="0"/>
          </a:p>
          <a:p>
            <a:pPr rtl="0"/>
            <a:r>
              <a:rPr lang="en-IE" b="1" dirty="0"/>
              <a:t>Prerequisites</a:t>
            </a:r>
          </a:p>
          <a:p>
            <a:pPr rtl="0"/>
            <a:r>
              <a:rPr lang="en-IE" dirty="0"/>
              <a:t>You require need an Azure subscription to perform these steps. If you don't have one you can create one by following the steps outlined on the </a:t>
            </a:r>
            <a:r>
              <a:rPr lang="en-IE" sz="882" kern="1200" dirty="0">
                <a:solidFill>
                  <a:schemeClr val="tx1"/>
                </a:solidFill>
                <a:effectLst/>
                <a:latin typeface="Segoe UI Light" pitchFamily="34" charset="0"/>
                <a:ea typeface="+mn-ea"/>
                <a:cs typeface="+mn-cs"/>
                <a:hlinkClick r:id="rId3"/>
              </a:rPr>
              <a:t>Create your Azure free account today</a:t>
            </a:r>
            <a:r>
              <a:rPr lang="en-IE" dirty="0"/>
              <a:t> webpage.</a:t>
            </a:r>
          </a:p>
          <a:p>
            <a:pPr rtl="0"/>
            <a:r>
              <a:rPr lang="en-IE" dirty="0"/>
              <a:t>costs for running resources. You can delete all deployed resources by deleting the resource group in which they all reside.</a:t>
            </a:r>
          </a:p>
          <a:p>
            <a:pPr rtl="0"/>
            <a:endParaRPr lang="en-IE" dirty="0"/>
          </a:p>
          <a:p>
            <a:pPr rtl="0"/>
            <a:endParaRPr lang="en-IE" dirty="0"/>
          </a:p>
          <a:p>
            <a:r>
              <a:rPr lang="en-IE" sz="882" b="1" kern="1200" dirty="0">
                <a:solidFill>
                  <a:schemeClr val="tx1"/>
                </a:solidFill>
                <a:effectLst/>
                <a:latin typeface="Segoe UI Light" pitchFamily="34" charset="0"/>
                <a:ea typeface="+mn-ea"/>
                <a:cs typeface="+mn-cs"/>
              </a:rPr>
              <a:t>Steps</a:t>
            </a:r>
            <a:endParaRPr lang="en-IE" sz="882" b="0" kern="1200" dirty="0">
              <a:solidFill>
                <a:schemeClr val="tx1"/>
              </a:solidFill>
              <a:effectLst/>
              <a:latin typeface="Segoe UI Light" pitchFamily="34" charset="0"/>
              <a:ea typeface="+mn-ea"/>
              <a:cs typeface="+mn-cs"/>
            </a:endParaRPr>
          </a:p>
          <a:p>
            <a:r>
              <a:rPr lang="en-IE" sz="882" b="1" kern="1200" dirty="0">
                <a:solidFill>
                  <a:schemeClr val="tx1"/>
                </a:solidFill>
                <a:effectLst/>
                <a:latin typeface="Segoe UI Light" pitchFamily="34" charset="0"/>
                <a:ea typeface="+mn-ea"/>
                <a:cs typeface="+mn-cs"/>
              </a:rPr>
              <a:t>View available support plan options and create a new support request</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 Log into the Azure portal.</a:t>
            </a:r>
          </a:p>
          <a:p>
            <a:r>
              <a:rPr lang="en-IE" sz="882" b="0" kern="1200" dirty="0">
                <a:solidFill>
                  <a:schemeClr val="tx1"/>
                </a:solidFill>
                <a:effectLst/>
                <a:latin typeface="Segoe UI Light" pitchFamily="34" charset="0"/>
                <a:ea typeface="+mn-ea"/>
                <a:cs typeface="+mn-cs"/>
              </a:rPr>
              <a:t>2. Choose </a:t>
            </a:r>
            <a:r>
              <a:rPr lang="en-IE" sz="882" b="1" kern="1200" dirty="0">
                <a:solidFill>
                  <a:schemeClr val="tx1"/>
                </a:solidFill>
                <a:effectLst/>
                <a:latin typeface="Segoe UI Light" pitchFamily="34" charset="0"/>
                <a:ea typeface="+mn-ea"/>
                <a:cs typeface="+mn-cs"/>
              </a:rPr>
              <a:t>Help + support</a:t>
            </a:r>
            <a:r>
              <a:rPr lang="en-IE" sz="882" b="0" kern="1200" dirty="0">
                <a:solidFill>
                  <a:schemeClr val="tx1"/>
                </a:solidFill>
                <a:effectLst/>
                <a:latin typeface="Segoe UI Light" pitchFamily="34" charset="0"/>
                <a:ea typeface="+mn-ea"/>
                <a:cs typeface="+mn-cs"/>
              </a:rPr>
              <a:t> from the left navigation menu, to open the </a:t>
            </a:r>
            <a:r>
              <a:rPr lang="en-IE" sz="882" b="1" kern="1200" dirty="0">
                <a:solidFill>
                  <a:schemeClr val="tx1"/>
                </a:solidFill>
                <a:effectLst/>
                <a:latin typeface="Segoe UI Light" pitchFamily="34" charset="0"/>
                <a:ea typeface="+mn-ea"/>
                <a:cs typeface="+mn-cs"/>
              </a:rPr>
              <a:t>Help + Support</a:t>
            </a:r>
            <a:r>
              <a:rPr lang="en-IE" sz="882" b="0" kern="1200" dirty="0">
                <a:solidFill>
                  <a:schemeClr val="tx1"/>
                </a:solidFill>
                <a:effectLst/>
                <a:latin typeface="Segoe UI Light" pitchFamily="34" charset="0"/>
                <a:ea typeface="+mn-ea"/>
                <a:cs typeface="+mn-cs"/>
              </a:rPr>
              <a:t> blade:</a:t>
            </a:r>
          </a:p>
          <a:p>
            <a:r>
              <a:rPr lang="en-IE" sz="882" b="0" kern="1200" dirty="0">
                <a:solidFill>
                  <a:schemeClr val="tx1"/>
                </a:solidFill>
                <a:effectLst/>
                <a:latin typeface="Segoe UI Light" pitchFamily="34" charset="0"/>
                <a:ea typeface="+mn-ea"/>
                <a:cs typeface="+mn-cs"/>
              </a:rPr>
              <a:t>3. On the </a:t>
            </a:r>
            <a:r>
              <a:rPr lang="en-IE" sz="882" b="1" kern="1200" dirty="0">
                <a:solidFill>
                  <a:schemeClr val="tx1"/>
                </a:solidFill>
                <a:effectLst/>
                <a:latin typeface="Segoe UI Light" pitchFamily="34" charset="0"/>
                <a:ea typeface="+mn-ea"/>
                <a:cs typeface="+mn-cs"/>
              </a:rPr>
              <a:t>Help + Support</a:t>
            </a:r>
            <a:r>
              <a:rPr lang="en-IE" sz="882" b="0" kern="1200" dirty="0">
                <a:solidFill>
                  <a:schemeClr val="tx1"/>
                </a:solidFill>
                <a:effectLst/>
                <a:latin typeface="Segoe UI Light" pitchFamily="34" charset="0"/>
                <a:ea typeface="+mn-ea"/>
                <a:cs typeface="+mn-cs"/>
              </a:rPr>
              <a:t> blade, select </a:t>
            </a:r>
            <a:r>
              <a:rPr lang="en-IE" sz="882" b="1" kern="1200" dirty="0">
                <a:solidFill>
                  <a:schemeClr val="tx1"/>
                </a:solidFill>
                <a:effectLst/>
                <a:latin typeface="Segoe UI Light" pitchFamily="34" charset="0"/>
                <a:ea typeface="+mn-ea"/>
                <a:cs typeface="+mn-cs"/>
              </a:rPr>
              <a:t>New support request</a:t>
            </a:r>
            <a:r>
              <a:rPr lang="en-IE" sz="882" b="0" kern="1200" dirty="0">
                <a:solidFill>
                  <a:schemeClr val="tx1"/>
                </a:solidFill>
                <a:effectLst/>
                <a:latin typeface="Segoe UI Light" pitchFamily="34" charset="0"/>
                <a:ea typeface="+mn-ea"/>
                <a:cs typeface="+mn-cs"/>
              </a:rPr>
              <a:t>, then on the </a:t>
            </a:r>
            <a:r>
              <a:rPr lang="en-IE" sz="882" b="1" kern="1200" dirty="0">
                <a:solidFill>
                  <a:schemeClr val="tx1"/>
                </a:solidFill>
                <a:effectLst/>
                <a:latin typeface="Segoe UI Light" pitchFamily="34" charset="0"/>
                <a:ea typeface="+mn-ea"/>
                <a:cs typeface="+mn-cs"/>
              </a:rPr>
              <a:t>Basics</a:t>
            </a:r>
            <a:r>
              <a:rPr lang="en-IE" sz="882" b="0" kern="1200" dirty="0">
                <a:solidFill>
                  <a:schemeClr val="tx1"/>
                </a:solidFill>
                <a:effectLst/>
                <a:latin typeface="Segoe UI Light" pitchFamily="34" charset="0"/>
                <a:ea typeface="+mn-ea"/>
                <a:cs typeface="+mn-cs"/>
              </a:rPr>
              <a:t> tab fill in the fields as below. Once finished click </a:t>
            </a:r>
            <a:r>
              <a:rPr lang="en-IE" sz="882" b="1" kern="1200" dirty="0">
                <a:solidFill>
                  <a:schemeClr val="tx1"/>
                </a:solidFill>
                <a:effectLst/>
                <a:latin typeface="Segoe UI Light" pitchFamily="34" charset="0"/>
                <a:ea typeface="+mn-ea"/>
                <a:cs typeface="+mn-cs"/>
              </a:rPr>
              <a:t>Next: Solutions &gt;&gt;</a:t>
            </a:r>
            <a:r>
              <a:rPr lang="en-IE" sz="882" b="0" kern="1200" dirty="0">
                <a:solidFill>
                  <a:schemeClr val="tx1"/>
                </a:solidFill>
                <a:effectLst/>
                <a:latin typeface="Segoe UI Light" pitchFamily="34" charset="0"/>
                <a:ea typeface="+mn-ea"/>
                <a:cs typeface="+mn-cs"/>
              </a:rPr>
              <a:t>. The fields which appear are dependant on the values you placed in the preceding field.</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Issue type</a:t>
            </a:r>
            <a:r>
              <a:rPr lang="en-IE" sz="882" b="0" kern="1200" dirty="0">
                <a:solidFill>
                  <a:schemeClr val="tx1"/>
                </a:solidFill>
                <a:effectLst/>
                <a:latin typeface="Segoe UI Light" pitchFamily="34" charset="0"/>
                <a:ea typeface="+mn-ea"/>
                <a:cs typeface="+mn-cs"/>
              </a:rPr>
              <a:t>: Technical</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Subscription</a:t>
            </a:r>
            <a:r>
              <a:rPr lang="en-IE" sz="882" b="0" kern="1200" dirty="0">
                <a:solidFill>
                  <a:schemeClr val="tx1"/>
                </a:solidFill>
                <a:effectLst/>
                <a:latin typeface="Segoe UI Light" pitchFamily="34" charset="0"/>
                <a:ea typeface="+mn-ea"/>
                <a:cs typeface="+mn-cs"/>
              </a:rPr>
              <a:t>: &lt; choose your subscription &gt;</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Service</a:t>
            </a:r>
            <a:r>
              <a:rPr lang="en-IE" sz="882" b="0" kern="1200" dirty="0">
                <a:solidFill>
                  <a:schemeClr val="tx1"/>
                </a:solidFill>
                <a:effectLst/>
                <a:latin typeface="Segoe UI Light" pitchFamily="34" charset="0"/>
                <a:ea typeface="+mn-ea"/>
                <a:cs typeface="+mn-cs"/>
              </a:rPr>
              <a:t>: &lt; check the radio button </a:t>
            </a:r>
            <a:r>
              <a:rPr lang="en-IE" sz="882" b="1" kern="1200" dirty="0">
                <a:solidFill>
                  <a:schemeClr val="tx1"/>
                </a:solidFill>
                <a:effectLst/>
                <a:latin typeface="Segoe UI Light" pitchFamily="34" charset="0"/>
                <a:ea typeface="+mn-ea"/>
                <a:cs typeface="+mn-cs"/>
              </a:rPr>
              <a:t>All services</a:t>
            </a:r>
            <a:r>
              <a:rPr lang="en-IE" sz="882" b="0" kern="1200" dirty="0">
                <a:solidFill>
                  <a:schemeClr val="tx1"/>
                </a:solidFill>
                <a:effectLst/>
                <a:latin typeface="Segoe UI Light" pitchFamily="34" charset="0"/>
                <a:ea typeface="+mn-ea"/>
                <a:cs typeface="+mn-cs"/>
              </a:rPr>
              <a:t> then scroll down through the drop down list of issues, and select </a:t>
            </a:r>
            <a:r>
              <a:rPr lang="en-IE" sz="882" b="1" kern="1200" dirty="0">
                <a:solidFill>
                  <a:schemeClr val="tx1"/>
                </a:solidFill>
                <a:effectLst/>
                <a:latin typeface="Segoe UI Light" pitchFamily="34" charset="0"/>
                <a:ea typeface="+mn-ea"/>
                <a:cs typeface="+mn-cs"/>
              </a:rPr>
              <a:t>Virtual Machine running Linux</a:t>
            </a:r>
            <a:r>
              <a:rPr lang="en-IE" sz="882" b="0" kern="1200" dirty="0">
                <a:solidFill>
                  <a:schemeClr val="tx1"/>
                </a:solidFill>
                <a:effectLst/>
                <a:latin typeface="Segoe UI Light" pitchFamily="34" charset="0"/>
                <a:ea typeface="+mn-ea"/>
                <a:cs typeface="+mn-cs"/>
              </a:rPr>
              <a:t> &gt;</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Problem Type</a:t>
            </a:r>
            <a:r>
              <a:rPr lang="en-IE" sz="882" b="0" kern="1200" dirty="0">
                <a:solidFill>
                  <a:schemeClr val="tx1"/>
                </a:solidFill>
                <a:effectLst/>
                <a:latin typeface="Segoe UI Light" pitchFamily="34" charset="0"/>
                <a:ea typeface="+mn-ea"/>
                <a:cs typeface="+mn-cs"/>
              </a:rPr>
              <a:t>: VM performance</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Problem subtype</a:t>
            </a:r>
            <a:r>
              <a:rPr lang="en-IE" sz="882" b="0" kern="1200" dirty="0">
                <a:solidFill>
                  <a:schemeClr val="tx1"/>
                </a:solidFill>
                <a:effectLst/>
                <a:latin typeface="Segoe UI Light" pitchFamily="34" charset="0"/>
                <a:ea typeface="+mn-ea"/>
                <a:cs typeface="+mn-cs"/>
              </a:rPr>
              <a:t>: Disk throughput is lower than expected</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Subject</a:t>
            </a:r>
            <a:r>
              <a:rPr lang="en-IE" sz="882" b="0" kern="1200" dirty="0">
                <a:solidFill>
                  <a:schemeClr val="tx1"/>
                </a:solidFill>
                <a:effectLst/>
                <a:latin typeface="Segoe UI Light" pitchFamily="34" charset="0"/>
                <a:ea typeface="+mn-ea"/>
                <a:cs typeface="+mn-cs"/>
              </a:rPr>
              <a:t>: Slow disk perf</a:t>
            </a:r>
          </a:p>
          <a:p>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All Azure customers can access billing, quota, and subscription-management support. </a:t>
            </a:r>
            <a:r>
              <a:rPr lang="en-IE" sz="882" b="0" i="1" kern="1200" dirty="0">
                <a:solidFill>
                  <a:schemeClr val="tx1"/>
                </a:solidFill>
                <a:effectLst/>
                <a:latin typeface="Segoe UI Light" pitchFamily="34" charset="0"/>
                <a:ea typeface="+mn-ea"/>
                <a:cs typeface="+mn-cs"/>
              </a:rPr>
              <a:t>*The availability of support for other issues depends on the support plan you have*</a:t>
            </a:r>
            <a:r>
              <a:rPr lang="en-IE" sz="882" b="0" kern="1200" dirty="0">
                <a:solidFill>
                  <a:schemeClr val="tx1"/>
                </a:solidFill>
                <a:effectLst/>
                <a:latin typeface="Segoe UI Light" pitchFamily="34" charset="0"/>
                <a:ea typeface="+mn-ea"/>
                <a:cs typeface="+mn-cs"/>
              </a:rPr>
              <a:t>.</a:t>
            </a:r>
          </a:p>
          <a:p>
            <a:r>
              <a:rPr lang="en-IE" sz="882" b="0" kern="1200" dirty="0">
                <a:solidFill>
                  <a:schemeClr val="tx1"/>
                </a:solidFill>
                <a:effectLst/>
                <a:latin typeface="Segoe UI Light" pitchFamily="34" charset="0"/>
                <a:ea typeface="+mn-ea"/>
                <a:cs typeface="+mn-cs"/>
              </a:rPr>
              <a:t>4. On the </a:t>
            </a:r>
            <a:r>
              <a:rPr lang="en-IE" sz="882" b="1" kern="1200" dirty="0">
                <a:solidFill>
                  <a:schemeClr val="tx1"/>
                </a:solidFill>
                <a:effectLst/>
                <a:latin typeface="Segoe UI Light" pitchFamily="34" charset="0"/>
                <a:ea typeface="+mn-ea"/>
                <a:cs typeface="+mn-cs"/>
              </a:rPr>
              <a:t>New support request</a:t>
            </a:r>
            <a:r>
              <a:rPr lang="en-IE" sz="882" b="0" kern="1200" dirty="0">
                <a:solidFill>
                  <a:schemeClr val="tx1"/>
                </a:solidFill>
                <a:effectLst/>
                <a:latin typeface="Segoe UI Light" pitchFamily="34" charset="0"/>
                <a:ea typeface="+mn-ea"/>
                <a:cs typeface="+mn-cs"/>
              </a:rPr>
              <a:t> &gt; </a:t>
            </a:r>
            <a:r>
              <a:rPr lang="en-IE" sz="882" b="1" kern="1200" dirty="0">
                <a:solidFill>
                  <a:schemeClr val="tx1"/>
                </a:solidFill>
                <a:effectLst/>
                <a:latin typeface="Segoe UI Light" pitchFamily="34" charset="0"/>
                <a:ea typeface="+mn-ea"/>
                <a:cs typeface="+mn-cs"/>
              </a:rPr>
              <a:t>Solutions</a:t>
            </a:r>
            <a:r>
              <a:rPr lang="en-IE" sz="882" b="0" kern="1200" dirty="0">
                <a:solidFill>
                  <a:schemeClr val="tx1"/>
                </a:solidFill>
                <a:effectLst/>
                <a:latin typeface="Segoe UI Light" pitchFamily="34" charset="0"/>
                <a:ea typeface="+mn-ea"/>
                <a:cs typeface="+mn-cs"/>
              </a:rPr>
              <a:t> tab read through the recommended solutions then click </a:t>
            </a:r>
            <a:r>
              <a:rPr lang="en-IE" sz="882" b="1" kern="1200" dirty="0">
                <a:solidFill>
                  <a:schemeClr val="tx1"/>
                </a:solidFill>
                <a:effectLst/>
                <a:latin typeface="Segoe UI Light" pitchFamily="34" charset="0"/>
                <a:ea typeface="+mn-ea"/>
                <a:cs typeface="+mn-cs"/>
              </a:rPr>
              <a:t>Next: Details &gt;&gt;</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5. On the </a:t>
            </a:r>
            <a:r>
              <a:rPr lang="en-IE" sz="882" b="1" kern="1200" dirty="0">
                <a:solidFill>
                  <a:schemeClr val="tx1"/>
                </a:solidFill>
                <a:effectLst/>
                <a:latin typeface="Segoe UI Light" pitchFamily="34" charset="0"/>
                <a:ea typeface="+mn-ea"/>
                <a:cs typeface="+mn-cs"/>
              </a:rPr>
              <a:t>New support request</a:t>
            </a:r>
            <a:r>
              <a:rPr lang="en-IE" sz="882" b="0" kern="1200" dirty="0">
                <a:solidFill>
                  <a:schemeClr val="tx1"/>
                </a:solidFill>
                <a:effectLst/>
                <a:latin typeface="Segoe UI Light" pitchFamily="34" charset="0"/>
                <a:ea typeface="+mn-ea"/>
                <a:cs typeface="+mn-cs"/>
              </a:rPr>
              <a:t> &gt; </a:t>
            </a:r>
            <a:r>
              <a:rPr lang="en-IE" sz="882" b="1" kern="1200" dirty="0">
                <a:solidFill>
                  <a:schemeClr val="tx1"/>
                </a:solidFill>
                <a:effectLst/>
                <a:latin typeface="Segoe UI Light" pitchFamily="34" charset="0"/>
                <a:ea typeface="+mn-ea"/>
                <a:cs typeface="+mn-cs"/>
              </a:rPr>
              <a:t>Details</a:t>
            </a:r>
            <a:r>
              <a:rPr lang="en-IE" sz="882" b="0" kern="1200" dirty="0">
                <a:solidFill>
                  <a:schemeClr val="tx1"/>
                </a:solidFill>
                <a:effectLst/>
                <a:latin typeface="Segoe UI Light" pitchFamily="34" charset="0"/>
                <a:ea typeface="+mn-ea"/>
                <a:cs typeface="+mn-cs"/>
              </a:rPr>
              <a:t> tab read the message stating what support you are entitled to access with your current support plan, click </a:t>
            </a:r>
            <a:r>
              <a:rPr lang="en-IE" sz="882" b="1" kern="1200" dirty="0">
                <a:solidFill>
                  <a:schemeClr val="tx1"/>
                </a:solidFill>
                <a:effectLst/>
                <a:latin typeface="Segoe UI Light" pitchFamily="34" charset="0"/>
                <a:ea typeface="+mn-ea"/>
                <a:cs typeface="+mn-cs"/>
              </a:rPr>
              <a:t>View Plans</a:t>
            </a:r>
            <a:r>
              <a:rPr lang="en-IE" sz="882" b="0" kern="1200" dirty="0">
                <a:solidFill>
                  <a:schemeClr val="tx1"/>
                </a:solidFill>
                <a:effectLst/>
                <a:latin typeface="Segoe UI Light" pitchFamily="34" charset="0"/>
                <a:ea typeface="+mn-ea"/>
                <a:cs typeface="+mn-cs"/>
              </a:rPr>
              <a:t> and view the support plan options that we are currently entitled to and those we can upgrade to, along with the details, and costs of them i.e. we can upgrade to </a:t>
            </a:r>
            <a:r>
              <a:rPr lang="en-IE" sz="882" b="1" kern="1200" dirty="0">
                <a:solidFill>
                  <a:schemeClr val="tx1"/>
                </a:solidFill>
                <a:effectLst/>
                <a:latin typeface="Segoe UI Light" pitchFamily="34" charset="0"/>
                <a:ea typeface="+mn-ea"/>
                <a:cs typeface="+mn-cs"/>
              </a:rPr>
              <a:t>Developer</a:t>
            </a:r>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Standard</a:t>
            </a:r>
            <a:r>
              <a:rPr lang="en-IE" sz="882" b="0" kern="1200" dirty="0">
                <a:solidFill>
                  <a:schemeClr val="tx1"/>
                </a:solidFill>
                <a:effectLst/>
                <a:latin typeface="Segoe UI Light" pitchFamily="34" charset="0"/>
                <a:ea typeface="+mn-ea"/>
                <a:cs typeface="+mn-cs"/>
              </a:rPr>
              <a:t> or </a:t>
            </a:r>
            <a:r>
              <a:rPr lang="en-IE" sz="882" b="1" kern="1200" dirty="0">
                <a:solidFill>
                  <a:schemeClr val="tx1"/>
                </a:solidFill>
                <a:effectLst/>
                <a:latin typeface="Segoe UI Light" pitchFamily="34" charset="0"/>
                <a:ea typeface="+mn-ea"/>
                <a:cs typeface="+mn-cs"/>
              </a:rPr>
              <a:t>Professional Direct</a:t>
            </a:r>
            <a:endParaRPr lang="en-IE" sz="882" b="0" kern="1200" dirty="0">
              <a:solidFill>
                <a:schemeClr val="tx1"/>
              </a:solidFill>
              <a:effectLst/>
              <a:latin typeface="Segoe UI Light" pitchFamily="34" charset="0"/>
              <a:ea typeface="+mn-ea"/>
              <a:cs typeface="+mn-cs"/>
            </a:endParaRP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If you have existing support benefits, not appearing for your subscription, you can add them by clicking </a:t>
            </a:r>
            <a:r>
              <a:rPr lang="en-IE" sz="882" b="1" kern="1200" dirty="0">
                <a:solidFill>
                  <a:schemeClr val="tx1"/>
                </a:solidFill>
                <a:effectLst/>
                <a:latin typeface="Segoe UI Light" pitchFamily="34" charset="0"/>
                <a:ea typeface="+mn-ea"/>
                <a:cs typeface="+mn-cs"/>
              </a:rPr>
              <a:t>Link support benefits</a:t>
            </a:r>
            <a:r>
              <a:rPr lang="en-IE" sz="882" b="0" kern="1200" dirty="0">
                <a:solidFill>
                  <a:schemeClr val="tx1"/>
                </a:solidFill>
                <a:effectLst/>
                <a:latin typeface="Segoe UI Light" pitchFamily="34" charset="0"/>
                <a:ea typeface="+mn-ea"/>
                <a:cs typeface="+mn-cs"/>
              </a:rPr>
              <a:t> and providing your </a:t>
            </a:r>
            <a:r>
              <a:rPr lang="en-IE" sz="882" b="0" i="1" kern="1200" dirty="0">
                <a:solidFill>
                  <a:schemeClr val="tx1"/>
                </a:solidFill>
                <a:effectLst/>
                <a:latin typeface="Segoe UI Light" pitchFamily="34" charset="0"/>
                <a:ea typeface="+mn-ea"/>
                <a:cs typeface="+mn-cs"/>
              </a:rPr>
              <a:t>*Access*</a:t>
            </a:r>
            <a:r>
              <a:rPr lang="en-IE" sz="882" b="0" kern="1200" dirty="0">
                <a:solidFill>
                  <a:schemeClr val="tx1"/>
                </a:solidFill>
                <a:effectLst/>
                <a:latin typeface="Segoe UI Light" pitchFamily="34" charset="0"/>
                <a:ea typeface="+mn-ea"/>
                <a:cs typeface="+mn-cs"/>
              </a:rPr>
              <a:t> and </a:t>
            </a:r>
            <a:r>
              <a:rPr lang="en-IE" sz="882" b="0" i="1" kern="1200" dirty="0">
                <a:solidFill>
                  <a:schemeClr val="tx1"/>
                </a:solidFill>
                <a:effectLst/>
                <a:latin typeface="Segoe UI Light" pitchFamily="34" charset="0"/>
                <a:ea typeface="+mn-ea"/>
                <a:cs typeface="+mn-cs"/>
              </a:rPr>
              <a:t>*Contract ID*</a:t>
            </a:r>
            <a:r>
              <a:rPr lang="en-IE" sz="882" b="0" kern="1200" dirty="0">
                <a:solidFill>
                  <a:schemeClr val="tx1"/>
                </a:solidFill>
                <a:effectLst/>
                <a:latin typeface="Segoe UI Light" pitchFamily="34" charset="0"/>
                <a:ea typeface="+mn-ea"/>
                <a:cs typeface="+mn-cs"/>
              </a:rPr>
              <a:t>.</a:t>
            </a:r>
          </a:p>
          <a:p>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6. Still on the </a:t>
            </a:r>
            <a:r>
              <a:rPr lang="en-IE" sz="882" b="1" kern="1200" dirty="0">
                <a:solidFill>
                  <a:schemeClr val="tx1"/>
                </a:solidFill>
                <a:effectLst/>
                <a:latin typeface="Segoe UI Light" pitchFamily="34" charset="0"/>
                <a:ea typeface="+mn-ea"/>
                <a:cs typeface="+mn-cs"/>
              </a:rPr>
              <a:t>Details</a:t>
            </a:r>
            <a:r>
              <a:rPr lang="en-IE" sz="882" b="0" kern="1200" dirty="0">
                <a:solidFill>
                  <a:schemeClr val="tx1"/>
                </a:solidFill>
                <a:effectLst/>
                <a:latin typeface="Segoe UI Light" pitchFamily="34" charset="0"/>
                <a:ea typeface="+mn-ea"/>
                <a:cs typeface="+mn-cs"/>
              </a:rPr>
              <a:t> tab, click the </a:t>
            </a:r>
            <a:r>
              <a:rPr lang="en-IE" sz="882" b="1" kern="1200" dirty="0">
                <a:solidFill>
                  <a:schemeClr val="tx1"/>
                </a:solidFill>
                <a:effectLst/>
                <a:latin typeface="Segoe UI Light" pitchFamily="34" charset="0"/>
                <a:ea typeface="+mn-ea"/>
                <a:cs typeface="+mn-cs"/>
              </a:rPr>
              <a:t>Azure community support</a:t>
            </a:r>
            <a:r>
              <a:rPr lang="en-IE" sz="882" b="0" kern="1200" dirty="0">
                <a:solidFill>
                  <a:schemeClr val="tx1"/>
                </a:solidFill>
                <a:effectLst/>
                <a:latin typeface="Segoe UI Light" pitchFamily="34" charset="0"/>
                <a:ea typeface="+mn-ea"/>
                <a:cs typeface="+mn-cs"/>
              </a:rPr>
              <a:t> link. You are brought to the </a:t>
            </a:r>
            <a:r>
              <a:rPr lang="en-IE" sz="882" b="1" kern="1200" dirty="0">
                <a:solidFill>
                  <a:schemeClr val="tx1"/>
                </a:solidFill>
                <a:effectLst/>
                <a:latin typeface="Segoe UI Light" pitchFamily="34" charset="0"/>
                <a:ea typeface="+mn-ea"/>
                <a:cs typeface="+mn-cs"/>
              </a:rPr>
              <a:t>Azure community Support</a:t>
            </a:r>
            <a:r>
              <a:rPr lang="en-IE" sz="882" b="0" kern="1200" dirty="0">
                <a:solidFill>
                  <a:schemeClr val="tx1"/>
                </a:solidFill>
                <a:effectLst/>
                <a:latin typeface="Segoe UI Light" pitchFamily="34" charset="0"/>
                <a:ea typeface="+mn-ea"/>
                <a:cs typeface="+mn-cs"/>
              </a:rPr>
              <a:t> page where you can access community support and resources such as the </a:t>
            </a:r>
            <a:r>
              <a:rPr lang="en-IE" sz="882" b="1" kern="1200" dirty="0">
                <a:solidFill>
                  <a:schemeClr val="tx1"/>
                </a:solidFill>
                <a:effectLst/>
                <a:latin typeface="Segoe UI Light" pitchFamily="34" charset="0"/>
                <a:ea typeface="+mn-ea"/>
                <a:cs typeface="+mn-cs"/>
              </a:rPr>
              <a:t>MSDN Forums</a:t>
            </a:r>
            <a:r>
              <a:rPr lang="en-IE" sz="882" b="0" kern="1200" dirty="0">
                <a:solidFill>
                  <a:schemeClr val="tx1"/>
                </a:solidFill>
                <a:effectLst/>
                <a:latin typeface="Segoe UI Light" pitchFamily="34" charset="0"/>
                <a:ea typeface="+mn-ea"/>
                <a:cs typeface="+mn-cs"/>
              </a:rPr>
              <a:t>, </a:t>
            </a:r>
            <a:r>
              <a:rPr lang="en-IE" sz="882" b="1" kern="1200" dirty="0" err="1">
                <a:solidFill>
                  <a:schemeClr val="tx1"/>
                </a:solidFill>
                <a:effectLst/>
                <a:latin typeface="Segoe UI Light" pitchFamily="34" charset="0"/>
                <a:ea typeface="+mn-ea"/>
                <a:cs typeface="+mn-cs"/>
              </a:rPr>
              <a:t>StackOverflow</a:t>
            </a:r>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Serverfault</a:t>
            </a:r>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Azure Feedback</a:t>
            </a:r>
            <a:r>
              <a:rPr lang="en-IE" sz="882" b="0" kern="1200" dirty="0">
                <a:solidFill>
                  <a:schemeClr val="tx1"/>
                </a:solidFill>
                <a:effectLst/>
                <a:latin typeface="Segoe UI Light" pitchFamily="34" charset="0"/>
                <a:ea typeface="+mn-ea"/>
                <a:cs typeface="+mn-cs"/>
              </a:rPr>
              <a:t> and more support options.</a:t>
            </a:r>
          </a:p>
          <a:p>
            <a:r>
              <a:rPr lang="en-IE" sz="882" b="0" kern="1200" dirty="0">
                <a:solidFill>
                  <a:schemeClr val="tx1"/>
                </a:solidFill>
                <a:effectLst/>
                <a:latin typeface="Segoe UI Light" pitchFamily="34" charset="0"/>
                <a:ea typeface="+mn-ea"/>
                <a:cs typeface="+mn-cs"/>
              </a:rPr>
              <a:t>7. Return to the </a:t>
            </a:r>
            <a:r>
              <a:rPr lang="en-IE" sz="882" b="1" kern="1200" dirty="0">
                <a:solidFill>
                  <a:schemeClr val="tx1"/>
                </a:solidFill>
                <a:effectLst/>
                <a:latin typeface="Segoe UI Light" pitchFamily="34" charset="0"/>
                <a:ea typeface="+mn-ea"/>
                <a:cs typeface="+mn-cs"/>
              </a:rPr>
              <a:t>New support request</a:t>
            </a:r>
            <a:r>
              <a:rPr lang="en-IE" sz="882" b="0" kern="1200" dirty="0">
                <a:solidFill>
                  <a:schemeClr val="tx1"/>
                </a:solidFill>
                <a:effectLst/>
                <a:latin typeface="Segoe UI Light" pitchFamily="34" charset="0"/>
                <a:ea typeface="+mn-ea"/>
                <a:cs typeface="+mn-cs"/>
              </a:rPr>
              <a:t> section and the </a:t>
            </a:r>
            <a:r>
              <a:rPr lang="en-IE" sz="882" b="1" kern="1200" dirty="0">
                <a:solidFill>
                  <a:schemeClr val="tx1"/>
                </a:solidFill>
                <a:effectLst/>
                <a:latin typeface="Segoe UI Light" pitchFamily="34" charset="0"/>
                <a:ea typeface="+mn-ea"/>
                <a:cs typeface="+mn-cs"/>
              </a:rPr>
              <a:t>Basics</a:t>
            </a:r>
            <a:r>
              <a:rPr lang="en-IE" sz="882" b="0" kern="1200" dirty="0">
                <a:solidFill>
                  <a:schemeClr val="tx1"/>
                </a:solidFill>
                <a:effectLst/>
                <a:latin typeface="Segoe UI Light" pitchFamily="34" charset="0"/>
                <a:ea typeface="+mn-ea"/>
                <a:cs typeface="+mn-cs"/>
              </a:rPr>
              <a:t> tab fill in the fields as below. We will modify our selections to allow us create a support ticket under our </a:t>
            </a:r>
            <a:r>
              <a:rPr lang="en-IE" sz="882" b="1" kern="1200" dirty="0">
                <a:solidFill>
                  <a:schemeClr val="tx1"/>
                </a:solidFill>
                <a:effectLst/>
                <a:latin typeface="Segoe UI Light" pitchFamily="34" charset="0"/>
                <a:ea typeface="+mn-ea"/>
                <a:cs typeface="+mn-cs"/>
              </a:rPr>
              <a:t>Pay-As-You-Go</a:t>
            </a:r>
            <a:r>
              <a:rPr lang="en-IE" sz="882" b="0" kern="1200" dirty="0">
                <a:solidFill>
                  <a:schemeClr val="tx1"/>
                </a:solidFill>
                <a:effectLst/>
                <a:latin typeface="Segoe UI Light" pitchFamily="34" charset="0"/>
                <a:ea typeface="+mn-ea"/>
                <a:cs typeface="+mn-cs"/>
              </a:rPr>
              <a:t> subscription i.e. we will create a support request in the concerning billing for which we </a:t>
            </a:r>
            <a:r>
              <a:rPr lang="en-IE" sz="882" b="0" kern="1200" dirty="0" err="1">
                <a:solidFill>
                  <a:schemeClr val="tx1"/>
                </a:solidFill>
                <a:effectLst/>
                <a:latin typeface="Segoe UI Light" pitchFamily="34" charset="0"/>
                <a:ea typeface="+mn-ea"/>
                <a:cs typeface="+mn-cs"/>
              </a:rPr>
              <a:t>we</a:t>
            </a:r>
            <a:r>
              <a:rPr lang="en-IE" sz="882" b="0" kern="1200" dirty="0">
                <a:solidFill>
                  <a:schemeClr val="tx1"/>
                </a:solidFill>
                <a:effectLst/>
                <a:latin typeface="Segoe UI Light" pitchFamily="34" charset="0"/>
                <a:ea typeface="+mn-ea"/>
                <a:cs typeface="+mn-cs"/>
              </a:rPr>
              <a:t> are entitled to access Microsoft support. Once finished click </a:t>
            </a:r>
            <a:r>
              <a:rPr lang="en-IE" sz="882" b="1" kern="1200" dirty="0">
                <a:solidFill>
                  <a:schemeClr val="tx1"/>
                </a:solidFill>
                <a:effectLst/>
                <a:latin typeface="Segoe UI Light" pitchFamily="34" charset="0"/>
                <a:ea typeface="+mn-ea"/>
                <a:cs typeface="+mn-cs"/>
              </a:rPr>
              <a:t>Next: Solutions &gt;&gt;</a:t>
            </a:r>
            <a:r>
              <a:rPr lang="en-IE" sz="882" b="0" kern="1200" dirty="0">
                <a:solidFill>
                  <a:schemeClr val="tx1"/>
                </a:solidFill>
                <a:effectLst/>
                <a:latin typeface="Segoe UI Light" pitchFamily="34" charset="0"/>
                <a:ea typeface="+mn-ea"/>
                <a:cs typeface="+mn-cs"/>
              </a:rPr>
              <a:t>.</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Issue type</a:t>
            </a:r>
            <a:r>
              <a:rPr lang="en-IE" sz="882" b="0" kern="1200" dirty="0">
                <a:solidFill>
                  <a:schemeClr val="tx1"/>
                </a:solidFill>
                <a:effectLst/>
                <a:latin typeface="Segoe UI Light" pitchFamily="34" charset="0"/>
                <a:ea typeface="+mn-ea"/>
                <a:cs typeface="+mn-cs"/>
              </a:rPr>
              <a:t>: Billing</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Subscription</a:t>
            </a:r>
            <a:r>
              <a:rPr lang="en-IE" sz="882" b="0" kern="1200" dirty="0">
                <a:solidFill>
                  <a:schemeClr val="tx1"/>
                </a:solidFill>
                <a:effectLst/>
                <a:latin typeface="Segoe UI Light" pitchFamily="34" charset="0"/>
                <a:ea typeface="+mn-ea"/>
                <a:cs typeface="+mn-cs"/>
              </a:rPr>
              <a:t>: &lt; choose your subscription &gt;</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Problem Type</a:t>
            </a:r>
            <a:r>
              <a:rPr lang="en-IE" sz="882" b="0" kern="1200" dirty="0">
                <a:solidFill>
                  <a:schemeClr val="tx1"/>
                </a:solidFill>
                <a:effectLst/>
                <a:latin typeface="Segoe UI Light" pitchFamily="34" charset="0"/>
                <a:ea typeface="+mn-ea"/>
                <a:cs typeface="+mn-cs"/>
              </a:rPr>
              <a:t>: Assistance with Bill or Usage</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Problem subtype</a:t>
            </a:r>
            <a:r>
              <a:rPr lang="en-IE" sz="882" b="0" kern="1200" dirty="0">
                <a:solidFill>
                  <a:schemeClr val="tx1"/>
                </a:solidFill>
                <a:effectLst/>
                <a:latin typeface="Segoe UI Light" pitchFamily="34" charset="0"/>
                <a:ea typeface="+mn-ea"/>
                <a:cs typeface="+mn-cs"/>
              </a:rPr>
              <a:t>: My issue is not listed here</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Subject</a:t>
            </a:r>
            <a:r>
              <a:rPr lang="en-IE" sz="882" b="0" kern="1200" dirty="0">
                <a:solidFill>
                  <a:schemeClr val="tx1"/>
                </a:solidFill>
                <a:effectLst/>
                <a:latin typeface="Segoe UI Light" pitchFamily="34" charset="0"/>
                <a:ea typeface="+mn-ea"/>
                <a:cs typeface="+mn-cs"/>
              </a:rPr>
              <a:t>: Test Issue - Charge Query</a:t>
            </a:r>
          </a:p>
          <a:p>
            <a:r>
              <a:rPr lang="en-IE" sz="882" b="0" kern="1200" dirty="0">
                <a:solidFill>
                  <a:schemeClr val="tx1"/>
                </a:solidFill>
                <a:effectLst/>
                <a:latin typeface="Segoe UI Light" pitchFamily="34" charset="0"/>
                <a:ea typeface="+mn-ea"/>
                <a:cs typeface="+mn-cs"/>
              </a:rPr>
              <a:t>8. On the </a:t>
            </a:r>
            <a:r>
              <a:rPr lang="en-IE" sz="882" b="1" kern="1200" dirty="0">
                <a:solidFill>
                  <a:schemeClr val="tx1"/>
                </a:solidFill>
                <a:effectLst/>
                <a:latin typeface="Segoe UI Light" pitchFamily="34" charset="0"/>
                <a:ea typeface="+mn-ea"/>
                <a:cs typeface="+mn-cs"/>
              </a:rPr>
              <a:t>Solutions</a:t>
            </a:r>
            <a:r>
              <a:rPr lang="en-IE" sz="882" b="0" kern="1200" dirty="0">
                <a:solidFill>
                  <a:schemeClr val="tx1"/>
                </a:solidFill>
                <a:effectLst/>
                <a:latin typeface="Segoe UI Light" pitchFamily="34" charset="0"/>
                <a:ea typeface="+mn-ea"/>
                <a:cs typeface="+mn-cs"/>
              </a:rPr>
              <a:t> tab, have a quick look at the recommendations and then click </a:t>
            </a:r>
            <a:r>
              <a:rPr lang="en-IE" sz="882" b="1" kern="1200" dirty="0">
                <a:solidFill>
                  <a:schemeClr val="tx1"/>
                </a:solidFill>
                <a:effectLst/>
                <a:latin typeface="Segoe UI Light" pitchFamily="34" charset="0"/>
                <a:ea typeface="+mn-ea"/>
                <a:cs typeface="+mn-cs"/>
              </a:rPr>
              <a:t>Next: Details &gt;&gt;</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9. On the </a:t>
            </a:r>
            <a:r>
              <a:rPr lang="en-IE" sz="882" b="1" kern="1200" dirty="0">
                <a:solidFill>
                  <a:schemeClr val="tx1"/>
                </a:solidFill>
                <a:effectLst/>
                <a:latin typeface="Segoe UI Light" pitchFamily="34" charset="0"/>
                <a:ea typeface="+mn-ea"/>
                <a:cs typeface="+mn-cs"/>
              </a:rPr>
              <a:t>Details</a:t>
            </a:r>
            <a:r>
              <a:rPr lang="en-IE" sz="882" b="0" kern="1200" dirty="0">
                <a:solidFill>
                  <a:schemeClr val="tx1"/>
                </a:solidFill>
                <a:effectLst/>
                <a:latin typeface="Segoe UI Light" pitchFamily="34" charset="0"/>
                <a:ea typeface="+mn-ea"/>
                <a:cs typeface="+mn-cs"/>
              </a:rPr>
              <a:t> tab fill in the fields as below, we will not fill in all fields in the interest of time, however when submitting a real support request you should provide as much information as possible to allow for a speedy resolution of the issue. Click </a:t>
            </a:r>
            <a:r>
              <a:rPr lang="en-IE" sz="882" b="1" kern="1200" dirty="0">
                <a:solidFill>
                  <a:schemeClr val="tx1"/>
                </a:solidFill>
                <a:effectLst/>
                <a:latin typeface="Segoe UI Light" pitchFamily="34" charset="0"/>
                <a:ea typeface="+mn-ea"/>
                <a:cs typeface="+mn-cs"/>
              </a:rPr>
              <a:t>Next: Review + create &gt;&gt;</a:t>
            </a:r>
            <a:r>
              <a:rPr lang="en-IE" sz="882" b="0" kern="1200" dirty="0">
                <a:solidFill>
                  <a:schemeClr val="tx1"/>
                </a:solidFill>
                <a:effectLst/>
                <a:latin typeface="Segoe UI Light" pitchFamily="34" charset="0"/>
                <a:ea typeface="+mn-ea"/>
                <a:cs typeface="+mn-cs"/>
              </a:rPr>
              <a:t> when finished.</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Problem start date</a:t>
            </a:r>
            <a:r>
              <a:rPr lang="en-IE" sz="882" b="0" kern="1200" dirty="0">
                <a:solidFill>
                  <a:schemeClr val="tx1"/>
                </a:solidFill>
                <a:effectLst/>
                <a:latin typeface="Segoe UI Light" pitchFamily="34" charset="0"/>
                <a:ea typeface="+mn-ea"/>
                <a:cs typeface="+mn-cs"/>
              </a:rPr>
              <a:t>: todays date</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Please provide details about your issue</a:t>
            </a:r>
            <a:r>
              <a:rPr lang="en-IE" sz="882" b="0" kern="1200" dirty="0">
                <a:solidFill>
                  <a:schemeClr val="tx1"/>
                </a:solidFill>
                <a:effectLst/>
                <a:latin typeface="Segoe UI Light" pitchFamily="34" charset="0"/>
                <a:ea typeface="+mn-ea"/>
                <a:cs typeface="+mn-cs"/>
              </a:rPr>
              <a:t>: Test Issue</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Severity</a:t>
            </a:r>
            <a:r>
              <a:rPr lang="en-IE" sz="882" b="0" kern="1200" dirty="0">
                <a:solidFill>
                  <a:schemeClr val="tx1"/>
                </a:solidFill>
                <a:effectLst/>
                <a:latin typeface="Segoe UI Light" pitchFamily="34" charset="0"/>
                <a:ea typeface="+mn-ea"/>
                <a:cs typeface="+mn-cs"/>
              </a:rPr>
              <a:t>: B-moderate impact</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Preferred contact method</a:t>
            </a:r>
            <a:r>
              <a:rPr lang="en-IE" sz="882" b="0" kern="1200" dirty="0">
                <a:solidFill>
                  <a:schemeClr val="tx1"/>
                </a:solidFill>
                <a:effectLst/>
                <a:latin typeface="Segoe UI Light" pitchFamily="34" charset="0"/>
                <a:ea typeface="+mn-ea"/>
                <a:cs typeface="+mn-cs"/>
              </a:rPr>
              <a:t>: contact me later &gt; email</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Response hours</a:t>
            </a:r>
            <a:r>
              <a:rPr lang="en-IE" sz="882" b="0" kern="1200" dirty="0">
                <a:solidFill>
                  <a:schemeClr val="tx1"/>
                </a:solidFill>
                <a:effectLst/>
                <a:latin typeface="Segoe UI Light" pitchFamily="34" charset="0"/>
                <a:ea typeface="+mn-ea"/>
                <a:cs typeface="+mn-cs"/>
              </a:rPr>
              <a:t>: Business hours</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Support language</a:t>
            </a:r>
            <a:r>
              <a:rPr lang="en-IE" sz="882" b="0" kern="1200" dirty="0">
                <a:solidFill>
                  <a:schemeClr val="tx1"/>
                </a:solidFill>
                <a:effectLst/>
                <a:latin typeface="Segoe UI Light" pitchFamily="34" charset="0"/>
                <a:ea typeface="+mn-ea"/>
                <a:cs typeface="+mn-cs"/>
              </a:rPr>
              <a:t>: &lt; enter your preferred language &gt;</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Contact info</a:t>
            </a:r>
            <a:r>
              <a:rPr lang="en-IE" sz="882" b="0" kern="1200" dirty="0">
                <a:solidFill>
                  <a:schemeClr val="tx1"/>
                </a:solidFill>
                <a:effectLst/>
                <a:latin typeface="Segoe UI Light" pitchFamily="34" charset="0"/>
                <a:ea typeface="+mn-ea"/>
                <a:cs typeface="+mn-cs"/>
              </a:rPr>
              <a:t>: Enter your own personal contact details &gt;</a:t>
            </a:r>
          </a:p>
          <a:p>
            <a:r>
              <a:rPr lang="en-IE" sz="882" b="0" kern="1200" dirty="0">
                <a:solidFill>
                  <a:schemeClr val="tx1"/>
                </a:solidFill>
                <a:effectLst/>
                <a:latin typeface="Segoe UI Light" pitchFamily="34" charset="0"/>
                <a:ea typeface="+mn-ea"/>
                <a:cs typeface="+mn-cs"/>
              </a:rPr>
              <a:t>10. On the </a:t>
            </a:r>
            <a:r>
              <a:rPr lang="en-IE" sz="882" b="1" kern="1200" dirty="0">
                <a:solidFill>
                  <a:schemeClr val="tx1"/>
                </a:solidFill>
                <a:effectLst/>
                <a:latin typeface="Segoe UI Light" pitchFamily="34" charset="0"/>
                <a:ea typeface="+mn-ea"/>
                <a:cs typeface="+mn-cs"/>
              </a:rPr>
              <a:t>Review + create</a:t>
            </a:r>
            <a:r>
              <a:rPr lang="en-IE" sz="882" b="0" kern="1200" dirty="0">
                <a:solidFill>
                  <a:schemeClr val="tx1"/>
                </a:solidFill>
                <a:effectLst/>
                <a:latin typeface="Segoe UI Light" pitchFamily="34" charset="0"/>
                <a:ea typeface="+mn-ea"/>
                <a:cs typeface="+mn-cs"/>
              </a:rPr>
              <a:t> tab review the information and click </a:t>
            </a:r>
            <a:r>
              <a:rPr lang="en-IE" sz="882" b="1" kern="1200" dirty="0">
                <a:solidFill>
                  <a:schemeClr val="tx1"/>
                </a:solidFill>
                <a:effectLst/>
                <a:latin typeface="Segoe UI Light" pitchFamily="34" charset="0"/>
                <a:ea typeface="+mn-ea"/>
                <a:cs typeface="+mn-cs"/>
              </a:rPr>
              <a:t>Create</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11. After it is created, in the </a:t>
            </a:r>
            <a:r>
              <a:rPr lang="en-IE" sz="882" b="1" kern="1200" dirty="0">
                <a:solidFill>
                  <a:schemeClr val="tx1"/>
                </a:solidFill>
                <a:effectLst/>
                <a:latin typeface="Segoe UI Light" pitchFamily="34" charset="0"/>
                <a:ea typeface="+mn-ea"/>
                <a:cs typeface="+mn-cs"/>
              </a:rPr>
              <a:t>Notifications</a:t>
            </a:r>
            <a:r>
              <a:rPr lang="en-IE" sz="882" b="0" kern="1200" dirty="0">
                <a:solidFill>
                  <a:schemeClr val="tx1"/>
                </a:solidFill>
                <a:effectLst/>
                <a:latin typeface="Segoe UI Light" pitchFamily="34" charset="0"/>
                <a:ea typeface="+mn-ea"/>
                <a:cs typeface="+mn-cs"/>
              </a:rPr>
              <a:t> area, there is a </a:t>
            </a:r>
            <a:r>
              <a:rPr lang="en-IE" sz="882" b="0" kern="1200" dirty="0" err="1">
                <a:solidFill>
                  <a:schemeClr val="tx1"/>
                </a:solidFill>
                <a:effectLst/>
                <a:latin typeface="Segoe UI Light" pitchFamily="34" charset="0"/>
                <a:ea typeface="+mn-ea"/>
                <a:cs typeface="+mn-cs"/>
              </a:rPr>
              <a:t>notifcation</a:t>
            </a:r>
            <a:r>
              <a:rPr lang="en-IE" sz="882" b="0" kern="1200" dirty="0">
                <a:solidFill>
                  <a:schemeClr val="tx1"/>
                </a:solidFill>
                <a:effectLst/>
                <a:latin typeface="Segoe UI Light" pitchFamily="34" charset="0"/>
                <a:ea typeface="+mn-ea"/>
                <a:cs typeface="+mn-cs"/>
              </a:rPr>
              <a:t> of the </a:t>
            </a:r>
            <a:r>
              <a:rPr lang="en-IE" sz="882" b="1" kern="1200" dirty="0">
                <a:solidFill>
                  <a:schemeClr val="tx1"/>
                </a:solidFill>
                <a:effectLst/>
                <a:latin typeface="Segoe UI Light" pitchFamily="34" charset="0"/>
                <a:ea typeface="+mn-ea"/>
                <a:cs typeface="+mn-cs"/>
              </a:rPr>
              <a:t>New Support request</a:t>
            </a:r>
            <a:r>
              <a:rPr lang="en-IE" sz="882" b="0" kern="1200" dirty="0">
                <a:solidFill>
                  <a:schemeClr val="tx1"/>
                </a:solidFill>
                <a:effectLst/>
                <a:latin typeface="Segoe UI Light" pitchFamily="34" charset="0"/>
                <a:ea typeface="+mn-ea"/>
                <a:cs typeface="+mn-cs"/>
              </a:rPr>
              <a:t> having been created and a support request number is displayed.</a:t>
            </a:r>
          </a:p>
          <a:p>
            <a:r>
              <a:rPr lang="en-IE" sz="882" b="0" kern="1200" dirty="0">
                <a:solidFill>
                  <a:schemeClr val="tx1"/>
                </a:solidFill>
                <a:effectLst/>
                <a:latin typeface="Segoe UI Light" pitchFamily="34" charset="0"/>
                <a:ea typeface="+mn-ea"/>
                <a:cs typeface="+mn-cs"/>
              </a:rPr>
              <a:t>12. An email is also sent to your email address containing details of the support request.</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Monitor and interact with a support request</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 To check the status and details of your support request, go to </a:t>
            </a:r>
            <a:r>
              <a:rPr lang="en-IE" sz="882" b="1" kern="1200" dirty="0">
                <a:solidFill>
                  <a:schemeClr val="tx1"/>
                </a:solidFill>
                <a:effectLst/>
                <a:latin typeface="Segoe UI Light" pitchFamily="34" charset="0"/>
                <a:ea typeface="+mn-ea"/>
                <a:cs typeface="+mn-cs"/>
              </a:rPr>
              <a:t>Help + support</a:t>
            </a:r>
            <a:r>
              <a:rPr lang="en-IE" sz="882" b="0" kern="1200" dirty="0">
                <a:solidFill>
                  <a:schemeClr val="tx1"/>
                </a:solidFill>
                <a:effectLst/>
                <a:latin typeface="Segoe UI Light" pitchFamily="34" charset="0"/>
                <a:ea typeface="+mn-ea"/>
                <a:cs typeface="+mn-cs"/>
              </a:rPr>
              <a:t> and then in the </a:t>
            </a:r>
            <a:r>
              <a:rPr lang="en-IE" sz="882" b="1" kern="1200" dirty="0">
                <a:solidFill>
                  <a:schemeClr val="tx1"/>
                </a:solidFill>
                <a:effectLst/>
                <a:latin typeface="Segoe UI Light" pitchFamily="34" charset="0"/>
                <a:ea typeface="+mn-ea"/>
                <a:cs typeface="+mn-cs"/>
              </a:rPr>
              <a:t>Help + support</a:t>
            </a:r>
            <a:r>
              <a:rPr lang="en-IE" sz="882" b="0" kern="1200" dirty="0">
                <a:solidFill>
                  <a:schemeClr val="tx1"/>
                </a:solidFill>
                <a:effectLst/>
                <a:latin typeface="Segoe UI Light" pitchFamily="34" charset="0"/>
                <a:ea typeface="+mn-ea"/>
                <a:cs typeface="+mn-cs"/>
              </a:rPr>
              <a:t> pane choose </a:t>
            </a:r>
            <a:r>
              <a:rPr lang="en-IE" sz="882" b="1" kern="1200" dirty="0">
                <a:solidFill>
                  <a:schemeClr val="tx1"/>
                </a:solidFill>
                <a:effectLst/>
                <a:latin typeface="Segoe UI Light" pitchFamily="34" charset="0"/>
                <a:ea typeface="+mn-ea"/>
                <a:cs typeface="+mn-cs"/>
              </a:rPr>
              <a:t>All support requests</a:t>
            </a:r>
            <a:r>
              <a:rPr lang="en-IE" sz="882" b="0" kern="1200" dirty="0">
                <a:solidFill>
                  <a:schemeClr val="tx1"/>
                </a:solidFill>
                <a:effectLst/>
                <a:latin typeface="Segoe UI Light" pitchFamily="34" charset="0"/>
                <a:ea typeface="+mn-ea"/>
                <a:cs typeface="+mn-cs"/>
              </a:rPr>
              <a:t>. Your support request should now be listed.</a:t>
            </a:r>
          </a:p>
          <a:p>
            <a:r>
              <a:rPr lang="en-IE" sz="882" b="0" kern="1200" dirty="0">
                <a:solidFill>
                  <a:schemeClr val="tx1"/>
                </a:solidFill>
                <a:effectLst/>
                <a:latin typeface="Segoe UI Light" pitchFamily="34" charset="0"/>
                <a:ea typeface="+mn-ea"/>
                <a:cs typeface="+mn-cs"/>
              </a:rPr>
              <a:t>2. Double click the new support request and within the support request pane, you can view status, change severity, modify contact details, upload files and send messages related to the request.</a:t>
            </a:r>
          </a:p>
          <a:p>
            <a:endParaRPr lang="en-IE" sz="882" b="1" kern="1200" dirty="0">
              <a:solidFill>
                <a:schemeClr val="tx1"/>
              </a:solidFill>
              <a:effectLst/>
              <a:latin typeface="Segoe UI Light" pitchFamily="34" charset="0"/>
              <a:ea typeface="+mn-ea"/>
              <a:cs typeface="+mn-cs"/>
            </a:endParaRPr>
          </a:p>
          <a:p>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It is not currently possible for a user who opened a support request, to close it themselves. The Microsoft support team will review the item, and contact the user who opened the support request to verify they can close the support request. You can leave this support request as is for now, and later, when contacted by support, verify it is fine to close the support request. </a:t>
            </a:r>
          </a:p>
          <a:p>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If you would like to provide feedback to Microsoft regarding adding this as a feature, go to the https://feedback.azure.com/forums/34192--general-feedback page, and search to see if the issue is open already and vote for it, or add it as a new issue. </a:t>
            </a:r>
          </a:p>
          <a:p>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Congratulations! You have viewed available support plan options, and then created a new support request. You then saw how to monitor and interact with a support request.</a:t>
            </a:r>
          </a:p>
          <a:p>
            <a:br>
              <a:rPr lang="en-IE" sz="882" b="0" kern="1200" dirty="0">
                <a:solidFill>
                  <a:schemeClr val="tx1"/>
                </a:solidFill>
                <a:effectLst/>
                <a:latin typeface="Segoe UI Light" pitchFamily="34" charset="0"/>
                <a:ea typeface="+mn-ea"/>
                <a:cs typeface="+mn-cs"/>
              </a:rPr>
            </a:br>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For more information about creating an Azure support ticket, refer to https://azure.microsoft.com/en-us/support/create-ticket/" </a:t>
            </a:r>
            <a:br>
              <a:rPr lang="en-IE" sz="882" b="0" kern="1200" dirty="0">
                <a:solidFill>
                  <a:schemeClr val="tx1"/>
                </a:solidFill>
                <a:effectLst/>
                <a:latin typeface="Segoe UI Light" pitchFamily="34" charset="0"/>
                <a:ea typeface="+mn-ea"/>
                <a:cs typeface="+mn-cs"/>
              </a:rPr>
            </a:br>
            <a:endParaRPr lang="en-IE" sz="882" b="0" kern="1200" dirty="0">
              <a:solidFill>
                <a:schemeClr val="tx1"/>
              </a:solidFill>
              <a:effectLst/>
              <a:latin typeface="Segoe UI Light" pitchFamily="34" charset="0"/>
              <a:ea typeface="+mn-ea"/>
              <a:cs typeface="+mn-cs"/>
            </a:endParaRPr>
          </a:p>
          <a:p>
            <a:pPr rtl="0"/>
            <a:endParaRPr lang="en-IE"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46293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99195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7717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Performance Targets, Uptime and Connectivity Guarantees</a:t>
            </a:r>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An SLA defines performance targets for an Azure products and services. </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Performance targets range from 99.9 percent to 99.99 percent</a:t>
            </a:r>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A typical SLA specifics performance-target commitments that range from 99.9 percent (</a:t>
            </a:r>
            <a:r>
              <a:rPr lang="en-IE" sz="900" b="0" i="1" u="none" strike="noStrike" kern="1200" dirty="0">
                <a:solidFill>
                  <a:schemeClr val="tx1"/>
                </a:solidFill>
                <a:effectLst/>
                <a:latin typeface="Segoe UI Light" pitchFamily="34" charset="0"/>
                <a:ea typeface="+mn-ea"/>
                <a:cs typeface="+mn-cs"/>
              </a:rPr>
              <a:t>three nines</a:t>
            </a:r>
            <a:r>
              <a:rPr lang="en-IE" sz="900" b="0" i="0" u="none" strike="noStrike" kern="1200" dirty="0">
                <a:solidFill>
                  <a:schemeClr val="tx1"/>
                </a:solidFill>
                <a:effectLst/>
                <a:latin typeface="Segoe UI Light" pitchFamily="34" charset="0"/>
                <a:ea typeface="+mn-ea"/>
                <a:cs typeface="+mn-cs"/>
              </a:rPr>
              <a:t>) to 99.99 percent (</a:t>
            </a:r>
            <a:r>
              <a:rPr lang="en-IE" sz="900" b="0" i="1" u="none" strike="noStrike" kern="1200" dirty="0">
                <a:solidFill>
                  <a:schemeClr val="tx1"/>
                </a:solidFill>
                <a:effectLst/>
                <a:latin typeface="Segoe UI Light" pitchFamily="34" charset="0"/>
                <a:ea typeface="+mn-ea"/>
                <a:cs typeface="+mn-cs"/>
              </a:rPr>
              <a:t>four nines</a:t>
            </a:r>
            <a:r>
              <a:rPr lang="en-IE" sz="900" b="0" i="0" u="none" strike="noStrike" kern="1200" dirty="0">
                <a:solidFill>
                  <a:schemeClr val="tx1"/>
                </a:solidFill>
                <a:effectLst/>
                <a:latin typeface="Segoe UI Light" pitchFamily="34" charset="0"/>
                <a:ea typeface="+mn-ea"/>
                <a:cs typeface="+mn-cs"/>
              </a:rPr>
              <a:t>).</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Service Credits</a:t>
            </a:r>
          </a:p>
          <a:p>
            <a:r>
              <a:rPr lang="en-IE" sz="900" b="0" i="0" u="none" strike="noStrike" kern="1200" dirty="0">
                <a:solidFill>
                  <a:schemeClr val="tx1"/>
                </a:solidFill>
                <a:effectLst/>
                <a:latin typeface="Segoe UI Light" pitchFamily="34" charset="0"/>
                <a:ea typeface="+mn-ea"/>
                <a:cs typeface="+mn-cs"/>
              </a:rPr>
              <a:t>SLAs also describe how Microsoft will respond if an Azure product or service fails to perform to its governing SLA's specification. </a:t>
            </a:r>
            <a:r>
              <a:rPr lang="en-IE" sz="900" b="0" kern="1200" dirty="0">
                <a:solidFill>
                  <a:schemeClr val="tx1"/>
                </a:solidFill>
                <a:effectLst/>
                <a:latin typeface="Segoe UI Light" pitchFamily="34" charset="0"/>
                <a:ea typeface="+mn-ea"/>
                <a:cs typeface="+mn-cs"/>
              </a:rPr>
              <a:t>For example, customers could have a discount applied to their Azure bill as compensation for an under-performing Azure product or service. An example is in the table below for single instance Azure VMs where if the monthly uptime percentage is less than the specified value, you receive the corresponding service credit, or discount.</a:t>
            </a:r>
          </a:p>
          <a:p>
            <a:br>
              <a:rPr lang="en-IE" sz="900" b="0" kern="1200" dirty="0">
                <a:solidFill>
                  <a:schemeClr val="tx1"/>
                </a:solidFill>
                <a:effectLst/>
                <a:latin typeface="Segoe UI Light" pitchFamily="34" charset="0"/>
                <a:ea typeface="+mn-ea"/>
                <a:cs typeface="+mn-cs"/>
              </a:rPr>
            </a:br>
            <a:r>
              <a:rPr lang="en-IE" sz="900" b="0" kern="1200" dirty="0">
                <a:solidFill>
                  <a:schemeClr val="tx1"/>
                </a:solidFill>
                <a:effectLst/>
                <a:latin typeface="Segoe UI Light" pitchFamily="34" charset="0"/>
                <a:ea typeface="+mn-ea"/>
                <a:cs typeface="+mn-cs"/>
              </a:rPr>
              <a:t>| MONTHLY UPTIME PERCENTAGE | SERVICE CREDIT | </a:t>
            </a:r>
          </a:p>
          <a:p>
            <a:r>
              <a:rPr lang="en-IE" sz="900" b="0" kern="1200" dirty="0">
                <a:solidFill>
                  <a:schemeClr val="tx1"/>
                </a:solidFill>
                <a:effectLst/>
                <a:latin typeface="Segoe UI Light" pitchFamily="34" charset="0"/>
                <a:ea typeface="+mn-ea"/>
                <a:cs typeface="+mn-cs"/>
              </a:rPr>
              <a:t>| --- | --- | </a:t>
            </a:r>
          </a:p>
          <a:p>
            <a:r>
              <a:rPr lang="en-IE" sz="900" b="0" kern="1200" dirty="0">
                <a:solidFill>
                  <a:schemeClr val="tx1"/>
                </a:solidFill>
                <a:effectLst/>
                <a:latin typeface="Segoe UI Light" pitchFamily="34" charset="0"/>
                <a:ea typeface="+mn-ea"/>
                <a:cs typeface="+mn-cs"/>
              </a:rPr>
              <a:t>| &lt; 99.9% |10% |</a:t>
            </a:r>
          </a:p>
          <a:p>
            <a:r>
              <a:rPr lang="en-IE" sz="900" b="0" kern="1200" dirty="0">
                <a:solidFill>
                  <a:schemeClr val="tx1"/>
                </a:solidFill>
                <a:effectLst/>
                <a:latin typeface="Segoe UI Light" pitchFamily="34" charset="0"/>
                <a:ea typeface="+mn-ea"/>
                <a:cs typeface="+mn-cs"/>
              </a:rPr>
              <a:t>| &lt; 99% |25% |</a:t>
            </a:r>
          </a:p>
          <a:p>
            <a:r>
              <a:rPr lang="en-IE" sz="900" b="0" kern="1200" dirty="0">
                <a:solidFill>
                  <a:schemeClr val="tx1"/>
                </a:solidFill>
                <a:effectLst/>
                <a:latin typeface="Segoe UI Light" pitchFamily="34" charset="0"/>
                <a:ea typeface="+mn-ea"/>
                <a:cs typeface="+mn-cs"/>
              </a:rPr>
              <a:t>| &lt; 95% |100% |</a:t>
            </a:r>
          </a:p>
          <a:p>
            <a:br>
              <a:rPr lang="en-IE" sz="900" b="0" kern="1200" dirty="0">
                <a:solidFill>
                  <a:schemeClr val="tx1"/>
                </a:solidFill>
                <a:effectLst/>
                <a:latin typeface="Segoe UI Light" pitchFamily="34" charset="0"/>
                <a:ea typeface="+mn-ea"/>
                <a:cs typeface="+mn-cs"/>
              </a:rPr>
            </a:br>
            <a:endParaRPr lang="en-IE" sz="900" b="0"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Note</a:t>
            </a:r>
            <a:r>
              <a:rPr lang="en-IE" sz="900" kern="1200" dirty="0">
                <a:solidFill>
                  <a:schemeClr val="tx1"/>
                </a:solidFill>
                <a:effectLst/>
                <a:latin typeface="Segoe UI Light" pitchFamily="34" charset="0"/>
                <a:ea typeface="+mn-ea"/>
                <a:cs typeface="+mn-cs"/>
              </a:rPr>
              <a:t>: For a lot of Azure services, no SLA is provided for services under either the Free or Shared tiers. Also, Free products such as Azure Advisor do not typically have an SLA.</a:t>
            </a:r>
          </a:p>
          <a:p>
            <a:endParaRPr lang="en-IE" sz="900"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You might want to browse to some SLA’s directly https://azure.microsoft.com/en-us/support/legal/sla/summary/ and explore one or two as examples.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84337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59340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You could also discuss about the following topics if you have time.</a:t>
            </a:r>
          </a:p>
          <a:p>
            <a:endParaRPr lang="en-US" sz="900" b="0"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Resiliency</a:t>
            </a:r>
          </a:p>
          <a:p>
            <a:r>
              <a:rPr lang="en-IE" sz="900" b="0" i="1" u="none" strike="noStrike" kern="1200" dirty="0">
                <a:solidFill>
                  <a:schemeClr val="tx1"/>
                </a:solidFill>
                <a:effectLst/>
                <a:latin typeface="Segoe UI Light" pitchFamily="34" charset="0"/>
                <a:ea typeface="+mn-ea"/>
                <a:cs typeface="+mn-cs"/>
              </a:rPr>
              <a:t>Resiliency</a:t>
            </a:r>
            <a:r>
              <a:rPr lang="en-IE" sz="900" b="0" i="0" u="none" strike="noStrike" kern="1200" dirty="0">
                <a:solidFill>
                  <a:schemeClr val="tx1"/>
                </a:solidFill>
                <a:effectLst/>
                <a:latin typeface="Segoe UI Light" pitchFamily="34" charset="0"/>
                <a:ea typeface="+mn-ea"/>
                <a:cs typeface="+mn-cs"/>
              </a:rPr>
              <a:t> is the ability of a system to recover from failures and continue to function. It's not about avoiding failures but responding to failures in a way that avoids downtime or data loss. The goal of resiliency is to return the application to a fully functioning state following a failure. High availability and disaster recovery are two important components of resiliency.</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Cost and complexity vs. high availability</a:t>
            </a:r>
          </a:p>
          <a:p>
            <a:r>
              <a:rPr lang="en-IE" sz="900" b="0" i="0" u="none" strike="noStrike" kern="1200" dirty="0">
                <a:solidFill>
                  <a:schemeClr val="tx1"/>
                </a:solidFill>
                <a:effectLst/>
                <a:latin typeface="Segoe UI Light" pitchFamily="34" charset="0"/>
                <a:ea typeface="+mn-ea"/>
                <a:cs typeface="+mn-cs"/>
              </a:rPr>
              <a:t>Availability refers to time that a system is functional and working. Maximizing availability requires implementing measures to prevent possible service failures. However, devising preventative measures can be difficult and expensive, and often results in very complex solutions.</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more information about improving application SLAs, refer to </a:t>
            </a:r>
            <a:r>
              <a:rPr lang="en-IE" u="sng" dirty="0"/>
              <a:t>https://docs.microsoft.com/en-us/azure/architecture/resiliency/ </a:t>
            </a: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52662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57596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kern="1200" dirty="0">
                <a:solidFill>
                  <a:schemeClr val="tx1"/>
                </a:solidFill>
                <a:effectLst/>
                <a:latin typeface="Segoe UI Light" pitchFamily="34" charset="0"/>
                <a:ea typeface="+mn-ea"/>
                <a:cs typeface="+mn-cs"/>
              </a:rPr>
              <a:t>In this walkthrough task we will determine the SLA uptime percentages for each of the services in a sample application and then calculate the composite SLA uptime percentage for our application.</a:t>
            </a:r>
          </a:p>
          <a:p>
            <a:endParaRPr lang="en-US" b="0" dirty="0"/>
          </a:p>
          <a:p>
            <a:r>
              <a:rPr lang="en-IE" sz="882" b="0" kern="1200" dirty="0">
                <a:solidFill>
                  <a:schemeClr val="tx1"/>
                </a:solidFill>
                <a:effectLst/>
                <a:latin typeface="Segoe UI Light" pitchFamily="34" charset="0"/>
                <a:ea typeface="+mn-ea"/>
                <a:cs typeface="+mn-cs"/>
              </a:rPr>
              <a:t>In our sample scenario our application consists of the below Azure services.</a:t>
            </a:r>
          </a:p>
          <a:p>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Web App service</a:t>
            </a:r>
            <a:r>
              <a:rPr lang="en-IE" sz="882" b="0" kern="1200" dirty="0">
                <a:solidFill>
                  <a:schemeClr val="tx1"/>
                </a:solidFill>
                <a:effectLst/>
                <a:latin typeface="Segoe UI Light" pitchFamily="34" charset="0"/>
                <a:ea typeface="+mn-ea"/>
                <a:cs typeface="+mn-cs"/>
              </a:rPr>
              <a:t>: To host the application</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Azure AD B2C</a:t>
            </a:r>
            <a:r>
              <a:rPr lang="en-IE" sz="882" b="0" kern="1200" dirty="0">
                <a:solidFill>
                  <a:schemeClr val="tx1"/>
                </a:solidFill>
                <a:effectLst/>
                <a:latin typeface="Segoe UI Light" pitchFamily="34" charset="0"/>
                <a:ea typeface="+mn-ea"/>
                <a:cs typeface="+mn-cs"/>
              </a:rPr>
              <a:t>: To authenticate user login, manage profiles</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Application Gateway</a:t>
            </a:r>
            <a:r>
              <a:rPr lang="en-IE" sz="882" b="0" kern="1200" dirty="0">
                <a:solidFill>
                  <a:schemeClr val="tx1"/>
                </a:solidFill>
                <a:effectLst/>
                <a:latin typeface="Segoe UI Light" pitchFamily="34" charset="0"/>
                <a:ea typeface="+mn-ea"/>
                <a:cs typeface="+mn-cs"/>
              </a:rPr>
              <a:t>: To manage application access, scaling, Firewall</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SQL Database</a:t>
            </a:r>
            <a:r>
              <a:rPr lang="en-IE" sz="882" b="0" kern="1200" dirty="0">
                <a:solidFill>
                  <a:schemeClr val="tx1"/>
                </a:solidFill>
                <a:effectLst/>
                <a:latin typeface="Segoe UI Light" pitchFamily="34" charset="0"/>
                <a:ea typeface="+mn-ea"/>
                <a:cs typeface="+mn-cs"/>
              </a:rPr>
              <a:t>: To store application data. It will be a general purpose database, running as standard tier, not configured for Zone Redundant Deployments. It will have two replicas.</a:t>
            </a:r>
          </a:p>
          <a:p>
            <a:br>
              <a:rPr lang="en-IE" sz="882" b="0" kern="1200" dirty="0">
                <a:solidFill>
                  <a:schemeClr val="tx1"/>
                </a:solidFill>
                <a:effectLst/>
                <a:latin typeface="Segoe UI Light" pitchFamily="34" charset="0"/>
                <a:ea typeface="+mn-ea"/>
                <a:cs typeface="+mn-cs"/>
              </a:rPr>
            </a:br>
            <a:endParaRPr lang="en-IE" sz="882" b="0" kern="1200" dirty="0">
              <a:solidFill>
                <a:schemeClr val="tx1"/>
              </a:solidFill>
              <a:effectLst/>
              <a:latin typeface="Segoe UI Light" pitchFamily="34" charset="0"/>
              <a:ea typeface="+mn-ea"/>
              <a:cs typeface="+mn-cs"/>
            </a:endParaRPr>
          </a:p>
          <a:p>
            <a:endParaRPr lang="en-US" dirty="0"/>
          </a:p>
          <a:p>
            <a:pPr rtl="0"/>
            <a:r>
              <a:rPr lang="en-IE" b="1" dirty="0"/>
              <a:t>Prerequisites</a:t>
            </a:r>
          </a:p>
          <a:p>
            <a:r>
              <a:rPr lang="en-IE" sz="882" b="0" kern="1200" dirty="0">
                <a:solidFill>
                  <a:schemeClr val="tx1"/>
                </a:solidFill>
                <a:effectLst/>
                <a:latin typeface="Segoe UI Light" pitchFamily="34" charset="0"/>
                <a:ea typeface="+mn-ea"/>
                <a:cs typeface="+mn-cs"/>
              </a:rPr>
              <a:t>There are no prerequisites. You do not need an Azure subscription.</a:t>
            </a:r>
          </a:p>
          <a:p>
            <a:pPr rtl="0"/>
            <a:endParaRPr lang="en-IE" dirty="0"/>
          </a:p>
          <a:p>
            <a:r>
              <a:rPr lang="en-IE" sz="882" b="1" kern="1200" dirty="0">
                <a:solidFill>
                  <a:schemeClr val="tx1"/>
                </a:solidFill>
                <a:effectLst/>
                <a:latin typeface="Segoe UI Light" pitchFamily="34" charset="0"/>
                <a:ea typeface="+mn-ea"/>
                <a:cs typeface="+mn-cs"/>
              </a:rPr>
              <a:t>Steps</a:t>
            </a:r>
            <a:endParaRPr lang="en-IE" sz="882" b="0" kern="1200" dirty="0">
              <a:solidFill>
                <a:schemeClr val="tx1"/>
              </a:solidFill>
              <a:effectLst/>
              <a:latin typeface="Segoe UI Light" pitchFamily="34" charset="0"/>
              <a:ea typeface="+mn-ea"/>
              <a:cs typeface="+mn-cs"/>
            </a:endParaRPr>
          </a:p>
          <a:p>
            <a:r>
              <a:rPr lang="en-IE" sz="882" b="1" kern="1200" dirty="0">
                <a:solidFill>
                  <a:schemeClr val="tx1"/>
                </a:solidFill>
                <a:effectLst/>
                <a:latin typeface="Segoe UI Light" pitchFamily="34" charset="0"/>
                <a:ea typeface="+mn-ea"/>
                <a:cs typeface="+mn-cs"/>
              </a:rPr>
              <a:t>Determine the SLA uptime percentage values for our application</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 Go to the https://azure.microsoft.com/en-us/support/legal/sla/summary/" page </a:t>
            </a:r>
          </a:p>
          <a:p>
            <a:r>
              <a:rPr lang="en-IE" sz="882" b="0" kern="1200" dirty="0">
                <a:solidFill>
                  <a:schemeClr val="tx1"/>
                </a:solidFill>
                <a:effectLst/>
                <a:latin typeface="Segoe UI Light" pitchFamily="34" charset="0"/>
                <a:ea typeface="+mn-ea"/>
                <a:cs typeface="+mn-cs"/>
              </a:rPr>
              <a:t>2. On the SLA webpage locate the </a:t>
            </a:r>
            <a:r>
              <a:rPr lang="en-IE" sz="882" b="1" kern="1200" dirty="0">
                <a:solidFill>
                  <a:schemeClr val="tx1"/>
                </a:solidFill>
                <a:effectLst/>
                <a:latin typeface="Segoe UI Light" pitchFamily="34" charset="0"/>
                <a:ea typeface="+mn-ea"/>
                <a:cs typeface="+mn-cs"/>
              </a:rPr>
              <a:t>Azure Active Directory B2C</a:t>
            </a:r>
            <a:r>
              <a:rPr lang="en-IE" sz="882" b="0" kern="1200" dirty="0">
                <a:solidFill>
                  <a:schemeClr val="tx1"/>
                </a:solidFill>
                <a:effectLst/>
                <a:latin typeface="Segoe UI Light" pitchFamily="34" charset="0"/>
                <a:ea typeface="+mn-ea"/>
                <a:cs typeface="+mn-cs"/>
              </a:rPr>
              <a:t> service and determine SLA uptime value, and note it down i.e. </a:t>
            </a:r>
            <a:r>
              <a:rPr lang="en-IE" sz="882" b="1" kern="1200" dirty="0">
                <a:solidFill>
                  <a:schemeClr val="tx1"/>
                </a:solidFill>
                <a:effectLst/>
                <a:latin typeface="Segoe UI Light" pitchFamily="34" charset="0"/>
                <a:ea typeface="+mn-ea"/>
                <a:cs typeface="+mn-cs"/>
              </a:rPr>
              <a:t>99.9%</a:t>
            </a:r>
            <a:r>
              <a:rPr lang="en-IE" sz="882" b="0" kern="1200" dirty="0">
                <a:solidFill>
                  <a:schemeClr val="tx1"/>
                </a:solidFill>
                <a:effectLst/>
                <a:latin typeface="Segoe UI Light" pitchFamily="34" charset="0"/>
                <a:ea typeface="+mn-ea"/>
                <a:cs typeface="+mn-cs"/>
              </a:rPr>
              <a:t>. You can also scroll down to the SLA detail section to determine more SLA detail such as </a:t>
            </a:r>
            <a:r>
              <a:rPr lang="en-IE" sz="882" b="1" kern="1200" dirty="0">
                <a:solidFill>
                  <a:schemeClr val="tx1"/>
                </a:solidFill>
                <a:effectLst/>
                <a:latin typeface="Segoe UI Light" pitchFamily="34" charset="0"/>
                <a:ea typeface="+mn-ea"/>
                <a:cs typeface="+mn-cs"/>
              </a:rPr>
              <a:t>Service Credit</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3. On the SLA webpage locate the </a:t>
            </a:r>
            <a:r>
              <a:rPr lang="en-IE" sz="882" b="1" kern="1200" dirty="0">
                <a:solidFill>
                  <a:schemeClr val="tx1"/>
                </a:solidFill>
                <a:effectLst/>
                <a:latin typeface="Segoe UI Light" pitchFamily="34" charset="0"/>
                <a:ea typeface="+mn-ea"/>
                <a:cs typeface="+mn-cs"/>
              </a:rPr>
              <a:t>Azure App Service</a:t>
            </a:r>
            <a:r>
              <a:rPr lang="en-IE" sz="882" b="0" kern="1200" dirty="0">
                <a:solidFill>
                  <a:schemeClr val="tx1"/>
                </a:solidFill>
                <a:effectLst/>
                <a:latin typeface="Segoe UI Light" pitchFamily="34" charset="0"/>
                <a:ea typeface="+mn-ea"/>
                <a:cs typeface="+mn-cs"/>
              </a:rPr>
              <a:t> SLA uptime value and note it down, i.e. </a:t>
            </a:r>
            <a:r>
              <a:rPr lang="en-IE" sz="882" b="1" kern="1200" dirty="0">
                <a:solidFill>
                  <a:schemeClr val="tx1"/>
                </a:solidFill>
                <a:effectLst/>
                <a:latin typeface="Segoe UI Light" pitchFamily="34" charset="0"/>
                <a:ea typeface="+mn-ea"/>
                <a:cs typeface="+mn-cs"/>
              </a:rPr>
              <a:t>99.95%</a:t>
            </a:r>
            <a:r>
              <a:rPr lang="en-IE" sz="882" b="0" kern="1200" dirty="0">
                <a:solidFill>
                  <a:schemeClr val="tx1"/>
                </a:solidFill>
                <a:effectLst/>
                <a:latin typeface="Segoe UI Light" pitchFamily="34" charset="0"/>
                <a:ea typeface="+mn-ea"/>
                <a:cs typeface="+mn-cs"/>
              </a:rPr>
              <a:t>. You can also scroll down to the SLA detail section to determine more SLA detail such as </a:t>
            </a:r>
            <a:r>
              <a:rPr lang="en-IE" sz="882" b="1" kern="1200" dirty="0">
                <a:solidFill>
                  <a:schemeClr val="tx1"/>
                </a:solidFill>
                <a:effectLst/>
                <a:latin typeface="Segoe UI Light" pitchFamily="34" charset="0"/>
                <a:ea typeface="+mn-ea"/>
                <a:cs typeface="+mn-cs"/>
              </a:rPr>
              <a:t>Service Credit</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4. On the SLA webpage locate the </a:t>
            </a:r>
            <a:r>
              <a:rPr lang="en-IE" sz="882" b="1" kern="1200" dirty="0">
                <a:solidFill>
                  <a:schemeClr val="tx1"/>
                </a:solidFill>
                <a:effectLst/>
                <a:latin typeface="Segoe UI Light" pitchFamily="34" charset="0"/>
                <a:ea typeface="+mn-ea"/>
                <a:cs typeface="+mn-cs"/>
              </a:rPr>
              <a:t>Azure Application Gateway</a:t>
            </a:r>
            <a:r>
              <a:rPr lang="en-IE" sz="882" b="0" kern="1200" dirty="0">
                <a:solidFill>
                  <a:schemeClr val="tx1"/>
                </a:solidFill>
                <a:effectLst/>
                <a:latin typeface="Segoe UI Light" pitchFamily="34" charset="0"/>
                <a:ea typeface="+mn-ea"/>
                <a:cs typeface="+mn-cs"/>
              </a:rPr>
              <a:t> SLA uptime value and note it down, i.e. </a:t>
            </a:r>
            <a:r>
              <a:rPr lang="en-IE" sz="882" b="1" kern="1200" dirty="0">
                <a:solidFill>
                  <a:schemeClr val="tx1"/>
                </a:solidFill>
                <a:effectLst/>
                <a:latin typeface="Segoe UI Light" pitchFamily="34" charset="0"/>
                <a:ea typeface="+mn-ea"/>
                <a:cs typeface="+mn-cs"/>
              </a:rPr>
              <a:t>99.95%</a:t>
            </a:r>
            <a:r>
              <a:rPr lang="en-IE" sz="882" b="0" kern="1200" dirty="0">
                <a:solidFill>
                  <a:schemeClr val="tx1"/>
                </a:solidFill>
                <a:effectLst/>
                <a:latin typeface="Segoe UI Light" pitchFamily="34" charset="0"/>
                <a:ea typeface="+mn-ea"/>
                <a:cs typeface="+mn-cs"/>
              </a:rPr>
              <a:t>. You can also scroll down to the SLA detail section to determine more SLA detail such as </a:t>
            </a:r>
            <a:r>
              <a:rPr lang="en-IE" sz="882" b="1" kern="1200" dirty="0">
                <a:solidFill>
                  <a:schemeClr val="tx1"/>
                </a:solidFill>
                <a:effectLst/>
                <a:latin typeface="Segoe UI Light" pitchFamily="34" charset="0"/>
                <a:ea typeface="+mn-ea"/>
                <a:cs typeface="+mn-cs"/>
              </a:rPr>
              <a:t>Service Credit</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5. On the SLA webpage locate the </a:t>
            </a:r>
            <a:r>
              <a:rPr lang="en-IE" sz="882" b="1" kern="1200" dirty="0">
                <a:solidFill>
                  <a:schemeClr val="tx1"/>
                </a:solidFill>
                <a:effectLst/>
                <a:latin typeface="Segoe UI Light" pitchFamily="34" charset="0"/>
                <a:ea typeface="+mn-ea"/>
                <a:cs typeface="+mn-cs"/>
              </a:rPr>
              <a:t>Azure SQL Database</a:t>
            </a:r>
            <a:r>
              <a:rPr lang="en-IE" sz="882" b="0" kern="1200" dirty="0">
                <a:solidFill>
                  <a:schemeClr val="tx1"/>
                </a:solidFill>
                <a:effectLst/>
                <a:latin typeface="Segoe UI Light" pitchFamily="34" charset="0"/>
                <a:ea typeface="+mn-ea"/>
                <a:cs typeface="+mn-cs"/>
              </a:rPr>
              <a:t> SLA uptime value for the configuration we have specified earlier, and note it down, i.e. </a:t>
            </a:r>
            <a:r>
              <a:rPr lang="en-IE" sz="882" b="1" kern="1200" dirty="0">
                <a:solidFill>
                  <a:schemeClr val="tx1"/>
                </a:solidFill>
                <a:effectLst/>
                <a:latin typeface="Segoe UI Light" pitchFamily="34" charset="0"/>
                <a:ea typeface="+mn-ea"/>
                <a:cs typeface="+mn-cs"/>
              </a:rPr>
              <a:t>99.99%</a:t>
            </a:r>
            <a:r>
              <a:rPr lang="en-IE" sz="882" b="0" kern="1200" dirty="0">
                <a:solidFill>
                  <a:schemeClr val="tx1"/>
                </a:solidFill>
                <a:effectLst/>
                <a:latin typeface="Segoe UI Light" pitchFamily="34" charset="0"/>
                <a:ea typeface="+mn-ea"/>
                <a:cs typeface="+mn-cs"/>
              </a:rPr>
              <a:t>. You can also scroll down to the SLA detail section to determine more SLA detail such as </a:t>
            </a:r>
            <a:r>
              <a:rPr lang="en-IE" sz="882" b="1" kern="1200" dirty="0">
                <a:solidFill>
                  <a:schemeClr val="tx1"/>
                </a:solidFill>
                <a:effectLst/>
                <a:latin typeface="Segoe UI Light" pitchFamily="34" charset="0"/>
                <a:ea typeface="+mn-ea"/>
                <a:cs typeface="+mn-cs"/>
              </a:rPr>
              <a:t>Service Credit</a:t>
            </a:r>
            <a:endParaRPr lang="en-IE" sz="882" b="0" kern="1200" dirty="0">
              <a:solidFill>
                <a:schemeClr val="tx1"/>
              </a:solidFill>
              <a:effectLst/>
              <a:latin typeface="Segoe UI Light" pitchFamily="34" charset="0"/>
              <a:ea typeface="+mn-ea"/>
              <a:cs typeface="+mn-cs"/>
            </a:endParaRP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There are different uptime values for different configurations and deployments of Azure SQL Database. It is important you are clear on your required uptime values, when planning and costing your deployment and configuration. Small changes in uptime can have impact on service costs as well as potentially increase complexity in configuration. Some other services that may be of interest to look at for examples on the Azure SLA summary web page would include </a:t>
            </a:r>
            <a:r>
              <a:rPr lang="en-IE" sz="882" b="1" kern="1200" dirty="0">
                <a:solidFill>
                  <a:schemeClr val="tx1"/>
                </a:solidFill>
                <a:effectLst/>
                <a:latin typeface="Segoe UI Light" pitchFamily="34" charset="0"/>
                <a:ea typeface="+mn-ea"/>
                <a:cs typeface="+mn-cs"/>
              </a:rPr>
              <a:t>Virtual Machines</a:t>
            </a:r>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Storage Accounts</a:t>
            </a:r>
            <a:r>
              <a:rPr lang="en-IE" sz="882" b="0" kern="1200" dirty="0">
                <a:solidFill>
                  <a:schemeClr val="tx1"/>
                </a:solidFill>
                <a:effectLst/>
                <a:latin typeface="Segoe UI Light" pitchFamily="34" charset="0"/>
                <a:ea typeface="+mn-ea"/>
                <a:cs typeface="+mn-cs"/>
              </a:rPr>
              <a:t> and </a:t>
            </a:r>
            <a:r>
              <a:rPr lang="en-IE" sz="882" b="1" kern="1200" dirty="0">
                <a:solidFill>
                  <a:schemeClr val="tx1"/>
                </a:solidFill>
                <a:effectLst/>
                <a:latin typeface="Segoe UI Light" pitchFamily="34" charset="0"/>
                <a:ea typeface="+mn-ea"/>
                <a:cs typeface="+mn-cs"/>
              </a:rPr>
              <a:t>Cosmos DB</a:t>
            </a:r>
            <a:r>
              <a:rPr lang="en-IE" sz="882" b="0" kern="1200" dirty="0">
                <a:solidFill>
                  <a:schemeClr val="tx1"/>
                </a:solidFill>
                <a:effectLst/>
                <a:latin typeface="Segoe UI Light" pitchFamily="34" charset="0"/>
                <a:ea typeface="+mn-ea"/>
                <a:cs typeface="+mn-cs"/>
              </a:rPr>
              <a:t>.</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Calculate the Application Composite SLA percentage uptime</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 If any of the services that comprises our application are not available our application will not be available for users to sign in to and use. As such the total uptime for our application consists of the following:</a:t>
            </a:r>
          </a:p>
          <a:p>
            <a:r>
              <a:rPr lang="en-IE" sz="882" b="1" kern="1200" dirty="0">
                <a:solidFill>
                  <a:schemeClr val="tx1"/>
                </a:solidFill>
                <a:effectLst/>
                <a:latin typeface="Segoe UI Light" pitchFamily="34" charset="0"/>
                <a:ea typeface="+mn-ea"/>
                <a:cs typeface="+mn-cs"/>
              </a:rPr>
              <a:t>Azure AD B2C % uptime</a:t>
            </a:r>
            <a:r>
              <a:rPr lang="en-IE" sz="882" b="0" kern="1200" dirty="0">
                <a:solidFill>
                  <a:schemeClr val="tx1"/>
                </a:solidFill>
                <a:effectLst/>
                <a:latin typeface="Segoe UI Light" pitchFamily="34" charset="0"/>
                <a:ea typeface="+mn-ea"/>
                <a:cs typeface="+mn-cs"/>
              </a:rPr>
              <a:t> X </a:t>
            </a:r>
            <a:r>
              <a:rPr lang="en-IE" sz="882" b="1" kern="1200" dirty="0">
                <a:solidFill>
                  <a:schemeClr val="tx1"/>
                </a:solidFill>
                <a:effectLst/>
                <a:latin typeface="Segoe UI Light" pitchFamily="34" charset="0"/>
                <a:ea typeface="+mn-ea"/>
                <a:cs typeface="+mn-cs"/>
              </a:rPr>
              <a:t>App Service % uptime</a:t>
            </a:r>
            <a:r>
              <a:rPr lang="en-IE" sz="882" b="0" kern="1200" dirty="0">
                <a:solidFill>
                  <a:schemeClr val="tx1"/>
                </a:solidFill>
                <a:effectLst/>
                <a:latin typeface="Segoe UI Light" pitchFamily="34" charset="0"/>
                <a:ea typeface="+mn-ea"/>
                <a:cs typeface="+mn-cs"/>
              </a:rPr>
              <a:t> X </a:t>
            </a:r>
            <a:r>
              <a:rPr lang="en-IE" sz="882" b="1" kern="1200" dirty="0">
                <a:solidFill>
                  <a:schemeClr val="tx1"/>
                </a:solidFill>
                <a:effectLst/>
                <a:latin typeface="Segoe UI Light" pitchFamily="34" charset="0"/>
                <a:ea typeface="+mn-ea"/>
                <a:cs typeface="+mn-cs"/>
              </a:rPr>
              <a:t>Azure Application Gateway % uptime</a:t>
            </a:r>
            <a:r>
              <a:rPr lang="en-IE" sz="882" b="0" kern="1200" dirty="0">
                <a:solidFill>
                  <a:schemeClr val="tx1"/>
                </a:solidFill>
                <a:effectLst/>
                <a:latin typeface="Segoe UI Light" pitchFamily="34" charset="0"/>
                <a:ea typeface="+mn-ea"/>
                <a:cs typeface="+mn-cs"/>
              </a:rPr>
              <a:t> X </a:t>
            </a:r>
            <a:r>
              <a:rPr lang="en-IE" sz="882" b="1" kern="1200" dirty="0">
                <a:solidFill>
                  <a:schemeClr val="tx1"/>
                </a:solidFill>
                <a:effectLst/>
                <a:latin typeface="Segoe UI Light" pitchFamily="34" charset="0"/>
                <a:ea typeface="+mn-ea"/>
                <a:cs typeface="+mn-cs"/>
              </a:rPr>
              <a:t>Azure SQL Database % uptime</a:t>
            </a:r>
            <a:r>
              <a:rPr lang="en-IE" sz="882" b="0" kern="1200" dirty="0">
                <a:solidFill>
                  <a:schemeClr val="tx1"/>
                </a:solidFill>
                <a:effectLst/>
                <a:latin typeface="Segoe UI Light" pitchFamily="34" charset="0"/>
                <a:ea typeface="+mn-ea"/>
                <a:cs typeface="+mn-cs"/>
              </a:rPr>
              <a:t> = </a:t>
            </a:r>
            <a:r>
              <a:rPr lang="en-IE" sz="882" b="1" kern="1200" dirty="0">
                <a:solidFill>
                  <a:schemeClr val="tx1"/>
                </a:solidFill>
                <a:effectLst/>
                <a:latin typeface="Segoe UI Light" pitchFamily="34" charset="0"/>
                <a:ea typeface="+mn-ea"/>
                <a:cs typeface="+mn-cs"/>
              </a:rPr>
              <a:t>Total % Uptime</a:t>
            </a:r>
            <a:endParaRPr lang="en-IE" sz="882" b="0" kern="1200" dirty="0">
              <a:solidFill>
                <a:schemeClr val="tx1"/>
              </a:solidFill>
              <a:effectLst/>
              <a:latin typeface="Segoe UI Light" pitchFamily="34" charset="0"/>
              <a:ea typeface="+mn-ea"/>
              <a:cs typeface="+mn-cs"/>
            </a:endParaRPr>
          </a:p>
          <a:p>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which in percentage term is as follows:</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99.9%</a:t>
            </a:r>
            <a:r>
              <a:rPr lang="en-IE" sz="882" b="0" kern="1200" dirty="0">
                <a:solidFill>
                  <a:schemeClr val="tx1"/>
                </a:solidFill>
                <a:effectLst/>
                <a:latin typeface="Segoe UI Light" pitchFamily="34" charset="0"/>
                <a:ea typeface="+mn-ea"/>
                <a:cs typeface="+mn-cs"/>
              </a:rPr>
              <a:t> X </a:t>
            </a:r>
            <a:r>
              <a:rPr lang="en-IE" sz="882" b="1" kern="1200" dirty="0">
                <a:solidFill>
                  <a:schemeClr val="tx1"/>
                </a:solidFill>
                <a:effectLst/>
                <a:latin typeface="Segoe UI Light" pitchFamily="34" charset="0"/>
                <a:ea typeface="+mn-ea"/>
                <a:cs typeface="+mn-cs"/>
              </a:rPr>
              <a:t>99.95%</a:t>
            </a:r>
            <a:r>
              <a:rPr lang="en-IE" sz="882" b="0" kern="1200" dirty="0">
                <a:solidFill>
                  <a:schemeClr val="tx1"/>
                </a:solidFill>
                <a:effectLst/>
                <a:latin typeface="Segoe UI Light" pitchFamily="34" charset="0"/>
                <a:ea typeface="+mn-ea"/>
                <a:cs typeface="+mn-cs"/>
              </a:rPr>
              <a:t> X </a:t>
            </a:r>
            <a:r>
              <a:rPr lang="en-IE" sz="882" b="1" kern="1200" dirty="0">
                <a:solidFill>
                  <a:schemeClr val="tx1"/>
                </a:solidFill>
                <a:effectLst/>
                <a:latin typeface="Segoe UI Light" pitchFamily="34" charset="0"/>
                <a:ea typeface="+mn-ea"/>
                <a:cs typeface="+mn-cs"/>
              </a:rPr>
              <a:t>99.95%</a:t>
            </a:r>
            <a:r>
              <a:rPr lang="en-IE" sz="882" b="0" kern="1200" dirty="0">
                <a:solidFill>
                  <a:schemeClr val="tx1"/>
                </a:solidFill>
                <a:effectLst/>
                <a:latin typeface="Segoe UI Light" pitchFamily="34" charset="0"/>
                <a:ea typeface="+mn-ea"/>
                <a:cs typeface="+mn-cs"/>
              </a:rPr>
              <a:t> X </a:t>
            </a:r>
            <a:r>
              <a:rPr lang="en-IE" sz="882" b="1" kern="1200" dirty="0">
                <a:solidFill>
                  <a:schemeClr val="tx1"/>
                </a:solidFill>
                <a:effectLst/>
                <a:latin typeface="Segoe UI Light" pitchFamily="34" charset="0"/>
                <a:ea typeface="+mn-ea"/>
                <a:cs typeface="+mn-cs"/>
              </a:rPr>
              <a:t>99.99%</a:t>
            </a:r>
            <a:r>
              <a:rPr lang="en-IE" sz="882" b="0" kern="1200" dirty="0">
                <a:solidFill>
                  <a:schemeClr val="tx1"/>
                </a:solidFill>
                <a:effectLst/>
                <a:latin typeface="Segoe UI Light" pitchFamily="34" charset="0"/>
                <a:ea typeface="+mn-ea"/>
                <a:cs typeface="+mn-cs"/>
              </a:rPr>
              <a:t> = </a:t>
            </a:r>
            <a:r>
              <a:rPr lang="en-IE" sz="882" b="1" kern="1200" dirty="0">
                <a:solidFill>
                  <a:schemeClr val="tx1"/>
                </a:solidFill>
                <a:effectLst/>
                <a:latin typeface="Segoe UI Light" pitchFamily="34" charset="0"/>
                <a:ea typeface="+mn-ea"/>
                <a:cs typeface="+mn-cs"/>
              </a:rPr>
              <a:t>99.79%</a:t>
            </a:r>
            <a:endParaRPr lang="en-IE" sz="882" b="0" kern="1200" dirty="0">
              <a:solidFill>
                <a:schemeClr val="tx1"/>
              </a:solidFill>
              <a:effectLst/>
              <a:latin typeface="Segoe UI Light" pitchFamily="34" charset="0"/>
              <a:ea typeface="+mn-ea"/>
              <a:cs typeface="+mn-cs"/>
            </a:endParaRPr>
          </a:p>
          <a:p>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This is the percentage uptime that our application will be able to achieve with the current services and architecture.</a:t>
            </a:r>
          </a:p>
          <a:p>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Congratulations! You have determined the SLA uptime percentages for each of the services in our sample application and then calculated the composite SLA uptime percentage for the application.</a:t>
            </a:r>
          </a:p>
          <a:p>
            <a:br>
              <a:rPr lang="en-IE" sz="882" b="0" kern="1200" dirty="0">
                <a:solidFill>
                  <a:schemeClr val="tx1"/>
                </a:solidFill>
                <a:effectLst/>
                <a:latin typeface="Segoe UI Light" pitchFamily="34" charset="0"/>
                <a:ea typeface="+mn-ea"/>
                <a:cs typeface="+mn-cs"/>
              </a:rPr>
            </a:br>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Remember to delete the resources you have just deployed, if they are still present and you are no longer using them to ensure you do not incur costs for running resources. You can delete all deployed resources by deleting the resource group in which they all reside.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84040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659668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Some preview features are </a:t>
            </a:r>
            <a:r>
              <a:rPr lang="en-IE" sz="900" b="0" u="none" strike="noStrike" kern="1200" dirty="0">
                <a:solidFill>
                  <a:schemeClr val="tx1"/>
                </a:solidFill>
                <a:effectLst/>
                <a:latin typeface="Segoe UI Light" pitchFamily="34" charset="0"/>
                <a:ea typeface="+mn-ea"/>
                <a:cs typeface="+mn-cs"/>
              </a:rPr>
              <a:t>not covered by customer support.</a:t>
            </a:r>
          </a:p>
          <a:p>
            <a:endParaRPr lang="en-IE" sz="900" b="0" i="1"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more information about Azure Previews, visit </a:t>
            </a:r>
            <a:r>
              <a:rPr lang="en-IE" u="sng" dirty="0"/>
              <a:t>https://azure.microsoft.com/en-us/services/preview/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84364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0" u="none" strike="noStrike" kern="1200" dirty="0">
                <a:solidFill>
                  <a:schemeClr val="tx1"/>
                </a:solidFill>
                <a:effectLst/>
                <a:latin typeface="Segoe UI Light" pitchFamily="34" charset="0"/>
                <a:ea typeface="+mn-ea"/>
                <a:cs typeface="+mn-cs"/>
              </a:rPr>
              <a:t>You could demonstrate the below</a:t>
            </a:r>
          </a:p>
          <a:p>
            <a:endParaRPr lang="en-IE" sz="882" b="1" i="0" u="none" strike="noStrike" kern="1200" dirty="0">
              <a:solidFill>
                <a:schemeClr val="tx1"/>
              </a:solidFill>
              <a:effectLst/>
              <a:latin typeface="Segoe UI Light" pitchFamily="34" charset="0"/>
              <a:ea typeface="+mn-ea"/>
              <a:cs typeface="+mn-cs"/>
            </a:endParaRPr>
          </a:p>
          <a:p>
            <a:r>
              <a:rPr lang="en-IE" sz="882" b="1" i="0" u="none" strike="noStrike" kern="1200" dirty="0">
                <a:solidFill>
                  <a:schemeClr val="tx1"/>
                </a:solidFill>
                <a:effectLst/>
                <a:latin typeface="Segoe UI Light" pitchFamily="34" charset="0"/>
                <a:ea typeface="+mn-ea"/>
                <a:cs typeface="+mn-cs"/>
              </a:rPr>
              <a:t>Preview - New Services:</a:t>
            </a:r>
          </a:p>
          <a:p>
            <a:r>
              <a:rPr lang="en-IE" sz="882" b="0" i="0" u="none" strike="noStrike" kern="1200" dirty="0">
                <a:solidFill>
                  <a:schemeClr val="tx1"/>
                </a:solidFill>
                <a:effectLst/>
                <a:latin typeface="Segoe UI Light" pitchFamily="34" charset="0"/>
                <a:ea typeface="+mn-ea"/>
                <a:cs typeface="+mn-cs"/>
              </a:rPr>
              <a:t>You can view preview services by doing the following:</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Sign into the </a:t>
            </a:r>
            <a:r>
              <a:rPr lang="en-IE" sz="882" b="1" i="0" u="none" strike="noStrike" kern="1200" dirty="0">
                <a:solidFill>
                  <a:schemeClr val="tx1"/>
                </a:solidFill>
                <a:effectLst/>
                <a:latin typeface="Segoe UI Light" pitchFamily="34" charset="0"/>
                <a:ea typeface="+mn-ea"/>
                <a:cs typeface="+mn-cs"/>
              </a:rPr>
              <a:t>Azure Portal</a:t>
            </a:r>
            <a:endParaRPr lang="en-IE" sz="882" b="0" i="0" u="none" strike="noStrike"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Click </a:t>
            </a:r>
            <a:r>
              <a:rPr lang="en-IE" sz="882" b="1" i="0" u="none" strike="noStrike" kern="1200" dirty="0">
                <a:solidFill>
                  <a:schemeClr val="tx1"/>
                </a:solidFill>
                <a:effectLst/>
                <a:latin typeface="Segoe UI Light" pitchFamily="34" charset="0"/>
                <a:ea typeface="+mn-ea"/>
                <a:cs typeface="+mn-cs"/>
              </a:rPr>
              <a:t>Create a resource</a:t>
            </a:r>
            <a:endParaRPr lang="en-IE" sz="882" b="0" i="0" u="none" strike="noStrike"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Type </a:t>
            </a:r>
            <a:r>
              <a:rPr lang="en-IE" sz="882" b="1" i="0" u="none" strike="noStrike" kern="1200" dirty="0">
                <a:solidFill>
                  <a:schemeClr val="tx1"/>
                </a:solidFill>
                <a:effectLst/>
                <a:latin typeface="Segoe UI Light" pitchFamily="34" charset="0"/>
                <a:ea typeface="+mn-ea"/>
                <a:cs typeface="+mn-cs"/>
              </a:rPr>
              <a:t>preview</a:t>
            </a:r>
            <a:r>
              <a:rPr lang="en-IE" sz="882" b="0" i="0" u="none" strike="noStrike" kern="1200" dirty="0">
                <a:solidFill>
                  <a:schemeClr val="tx1"/>
                </a:solidFill>
                <a:effectLst/>
                <a:latin typeface="Segoe UI Light" pitchFamily="34" charset="0"/>
                <a:ea typeface="+mn-ea"/>
                <a:cs typeface="+mn-cs"/>
              </a:rPr>
              <a:t> in the search box and press </a:t>
            </a:r>
            <a:r>
              <a:rPr lang="en-IE" sz="882" b="1" i="0" u="none" strike="noStrike" kern="1200" dirty="0">
                <a:solidFill>
                  <a:schemeClr val="tx1"/>
                </a:solidFill>
                <a:effectLst/>
                <a:latin typeface="Segoe UI Light" pitchFamily="34" charset="0"/>
                <a:ea typeface="+mn-ea"/>
                <a:cs typeface="+mn-cs"/>
              </a:rPr>
              <a:t>Enter</a:t>
            </a:r>
            <a:endParaRPr lang="en-IE" sz="882" b="0" i="0" u="none" strike="noStrike"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A list of services is returned and displayed for you to browse through. You can select one to learn more about it, and also create an instance of the service and try it out.</a:t>
            </a:r>
          </a:p>
          <a:p>
            <a:endParaRPr lang="en-US" dirty="0"/>
          </a:p>
          <a:p>
            <a:endParaRPr lang="en-US" dirty="0"/>
          </a:p>
          <a:p>
            <a:r>
              <a:rPr lang="en-IE" sz="882" b="1" i="0" u="none" strike="noStrike" kern="1200" dirty="0">
                <a:solidFill>
                  <a:schemeClr val="tx1"/>
                </a:solidFill>
                <a:effectLst/>
                <a:latin typeface="Segoe UI Light" pitchFamily="34" charset="0"/>
                <a:ea typeface="+mn-ea"/>
                <a:cs typeface="+mn-cs"/>
              </a:rPr>
              <a:t>Preview - New Functionality/Features within an existing service:</a:t>
            </a:r>
          </a:p>
          <a:p>
            <a:r>
              <a:rPr lang="en-IE" sz="882" b="0" i="0" u="none" strike="noStrike" kern="1200" dirty="0">
                <a:solidFill>
                  <a:schemeClr val="tx1"/>
                </a:solidFill>
                <a:effectLst/>
                <a:latin typeface="Segoe UI Light" pitchFamily="34" charset="0"/>
                <a:ea typeface="+mn-ea"/>
                <a:cs typeface="+mn-cs"/>
              </a:rPr>
              <a:t>Some preview features relate to a specific area of an existing Azure Service. These preview features are accessible as you deploy, configure and manage the particular service. One such example is </a:t>
            </a:r>
            <a:r>
              <a:rPr lang="en-IE" sz="882" b="1" i="0" u="none" strike="noStrike" kern="1200" dirty="0">
                <a:solidFill>
                  <a:schemeClr val="tx1"/>
                </a:solidFill>
                <a:effectLst/>
                <a:latin typeface="Segoe UI Light" pitchFamily="34" charset="0"/>
                <a:ea typeface="+mn-ea"/>
                <a:cs typeface="+mn-cs"/>
              </a:rPr>
              <a:t>Azure Kubernetes Service (AKS)</a:t>
            </a:r>
            <a:r>
              <a:rPr lang="en-IE" sz="882" b="0" i="0" u="none" strike="noStrike" kern="1200" dirty="0">
                <a:solidFill>
                  <a:schemeClr val="tx1"/>
                </a:solidFill>
                <a:effectLst/>
                <a:latin typeface="Segoe UI Light" pitchFamily="34" charset="0"/>
                <a:ea typeface="+mn-ea"/>
                <a:cs typeface="+mn-cs"/>
              </a:rPr>
              <a:t>, where you can view preview functionality available within AKS by doing the following.</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Sign in to </a:t>
            </a:r>
            <a:r>
              <a:rPr lang="en-IE" sz="882" b="1" i="0" u="none" strike="noStrike" kern="1200" dirty="0">
                <a:solidFill>
                  <a:schemeClr val="tx1"/>
                </a:solidFill>
                <a:effectLst/>
                <a:latin typeface="Segoe UI Light" pitchFamily="34" charset="0"/>
                <a:ea typeface="+mn-ea"/>
                <a:cs typeface="+mn-cs"/>
              </a:rPr>
              <a:t>Azure portal</a:t>
            </a:r>
            <a:endParaRPr lang="en-IE" sz="882" b="0" i="0" u="none" strike="noStrike"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Open the </a:t>
            </a:r>
            <a:r>
              <a:rPr lang="en-IE" sz="882" b="1" i="0" u="none" strike="noStrike" kern="1200" dirty="0">
                <a:solidFill>
                  <a:schemeClr val="tx1"/>
                </a:solidFill>
                <a:effectLst/>
                <a:latin typeface="Segoe UI Light" pitchFamily="34" charset="0"/>
                <a:ea typeface="+mn-ea"/>
                <a:cs typeface="+mn-cs"/>
              </a:rPr>
              <a:t>Azure Kubernetes Services (AKS)</a:t>
            </a:r>
            <a:r>
              <a:rPr lang="en-IE" sz="882" b="0" i="0" u="none" strike="noStrike" kern="1200" dirty="0">
                <a:solidFill>
                  <a:schemeClr val="tx1"/>
                </a:solidFill>
                <a:effectLst/>
                <a:latin typeface="Segoe UI Light" pitchFamily="34" charset="0"/>
                <a:ea typeface="+mn-ea"/>
                <a:cs typeface="+mn-cs"/>
              </a:rPr>
              <a:t> then click </a:t>
            </a:r>
            <a:r>
              <a:rPr lang="en-IE" sz="882" b="1" i="0" u="none" strike="noStrike" kern="1200" dirty="0">
                <a:solidFill>
                  <a:schemeClr val="tx1"/>
                </a:solidFill>
                <a:effectLst/>
                <a:latin typeface="Segoe UI Light" pitchFamily="34" charset="0"/>
                <a:ea typeface="+mn-ea"/>
                <a:cs typeface="+mn-cs"/>
              </a:rPr>
              <a:t>Create Kubernetes service</a:t>
            </a:r>
            <a:r>
              <a:rPr lang="en-IE" sz="882" b="0" i="0" u="none" strike="noStrike" kern="1200" dirty="0">
                <a:solidFill>
                  <a:schemeClr val="tx1"/>
                </a:solidFill>
                <a:effectLst/>
                <a:latin typeface="Segoe UI Light" pitchFamily="34" charset="0"/>
                <a:ea typeface="+mn-ea"/>
                <a:cs typeface="+mn-cs"/>
              </a:rPr>
              <a:t> button</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Under the </a:t>
            </a:r>
            <a:r>
              <a:rPr lang="en-IE" sz="882" b="1" i="0" u="none" strike="noStrike" kern="1200" dirty="0">
                <a:solidFill>
                  <a:schemeClr val="tx1"/>
                </a:solidFill>
                <a:effectLst/>
                <a:latin typeface="Segoe UI Light" pitchFamily="34" charset="0"/>
                <a:ea typeface="+mn-ea"/>
                <a:cs typeface="+mn-cs"/>
              </a:rPr>
              <a:t>Cluster Details</a:t>
            </a:r>
            <a:r>
              <a:rPr lang="en-IE" sz="882" b="0" i="0" u="none" strike="noStrike" kern="1200" dirty="0">
                <a:solidFill>
                  <a:schemeClr val="tx1"/>
                </a:solidFill>
                <a:effectLst/>
                <a:latin typeface="Segoe UI Light" pitchFamily="34" charset="0"/>
                <a:ea typeface="+mn-ea"/>
                <a:cs typeface="+mn-cs"/>
              </a:rPr>
              <a:t> &gt; </a:t>
            </a:r>
            <a:r>
              <a:rPr lang="en-IE" sz="882" b="1" i="0" u="none" strike="noStrike" kern="1200" dirty="0">
                <a:solidFill>
                  <a:schemeClr val="tx1"/>
                </a:solidFill>
                <a:effectLst/>
                <a:latin typeface="Segoe UI Light" pitchFamily="34" charset="0"/>
                <a:ea typeface="+mn-ea"/>
                <a:cs typeface="+mn-cs"/>
              </a:rPr>
              <a:t>Kubernetes version</a:t>
            </a:r>
            <a:r>
              <a:rPr lang="en-IE" sz="882" b="0" i="0" u="none" strike="noStrike" kern="1200" dirty="0">
                <a:solidFill>
                  <a:schemeClr val="tx1"/>
                </a:solidFill>
                <a:effectLst/>
                <a:latin typeface="Segoe UI Light" pitchFamily="34" charset="0"/>
                <a:ea typeface="+mn-ea"/>
                <a:cs typeface="+mn-cs"/>
              </a:rPr>
              <a:t> section expand the drop down list </a:t>
            </a:r>
            <a:r>
              <a:rPr lang="en-IE" sz="882" b="0" i="0" u="none" strike="noStrike" kern="1200" dirty="0" err="1">
                <a:solidFill>
                  <a:schemeClr val="tx1"/>
                </a:solidFill>
                <a:effectLst/>
                <a:latin typeface="Segoe UI Light" pitchFamily="34" charset="0"/>
                <a:ea typeface="+mn-ea"/>
                <a:cs typeface="+mn-cs"/>
              </a:rPr>
              <a:t>tro</a:t>
            </a:r>
            <a:r>
              <a:rPr lang="en-IE" sz="882" b="0" i="0" u="none" strike="noStrike" kern="1200" dirty="0">
                <a:solidFill>
                  <a:schemeClr val="tx1"/>
                </a:solidFill>
                <a:effectLst/>
                <a:latin typeface="Segoe UI Light" pitchFamily="34" charset="0"/>
                <a:ea typeface="+mn-ea"/>
                <a:cs typeface="+mn-cs"/>
              </a:rPr>
              <a:t> display versions.</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The latest version </a:t>
            </a:r>
            <a:r>
              <a:rPr lang="en-IE" sz="882" b="1" i="0" u="none" strike="noStrike" kern="1200" dirty="0">
                <a:solidFill>
                  <a:schemeClr val="tx1"/>
                </a:solidFill>
                <a:effectLst/>
                <a:latin typeface="Segoe UI Light" pitchFamily="34" charset="0"/>
                <a:ea typeface="+mn-ea"/>
                <a:cs typeface="+mn-cs"/>
              </a:rPr>
              <a:t>1.14.0</a:t>
            </a:r>
            <a:r>
              <a:rPr lang="en-IE" sz="882" b="0" i="0" u="none" strike="noStrike" kern="1200" dirty="0">
                <a:solidFill>
                  <a:schemeClr val="tx1"/>
                </a:solidFill>
                <a:effectLst/>
                <a:latin typeface="Segoe UI Light" pitchFamily="34" charset="0"/>
                <a:ea typeface="+mn-ea"/>
                <a:cs typeface="+mn-cs"/>
              </a:rPr>
              <a:t> is listed as currently in preview i.e. </a:t>
            </a:r>
            <a:r>
              <a:rPr lang="en-IE" sz="882" b="1" i="0" u="none" strike="noStrike" kern="1200" dirty="0">
                <a:solidFill>
                  <a:schemeClr val="tx1"/>
                </a:solidFill>
                <a:effectLst/>
                <a:latin typeface="Segoe UI Light" pitchFamily="34" charset="0"/>
                <a:ea typeface="+mn-ea"/>
                <a:cs typeface="+mn-cs"/>
              </a:rPr>
              <a:t>1.14.0 (preview)</a:t>
            </a:r>
            <a:r>
              <a:rPr lang="en-IE" sz="882" b="0" i="0" u="none" strike="noStrike" kern="1200" dirty="0">
                <a:solidFill>
                  <a:schemeClr val="tx1"/>
                </a:solidFill>
                <a:effectLst/>
                <a:latin typeface="Segoe UI Light" pitchFamily="34" charset="0"/>
                <a:ea typeface="+mn-ea"/>
                <a:cs typeface="+mn-cs"/>
              </a:rPr>
              <a:t>. It is being made available to provide new functionality in AKS and allow testing.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354739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5044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4838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From the Azure updates page, you can:</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View details about all Azure updates.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See which updates are in general availability, preview, or development.</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Browse updates by product category or update type by using the provided dropdown lists.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Search for updates by keyword by entering search terms into a text-entry field.</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Subscribe to get Azure update notifications by RSS.</a:t>
            </a:r>
          </a:p>
          <a:p>
            <a:pPr marL="171450" indent="-171450">
              <a:buFont typeface="Arial" panose="020B0604020202020204" pitchFamily="34" charset="0"/>
              <a:buChar char="•"/>
            </a:pPr>
            <a:r>
              <a:rPr lang="en-IE" sz="900" b="0" i="0" u="none" strike="noStrike" kern="1200" dirty="0">
                <a:solidFill>
                  <a:schemeClr val="tx1"/>
                </a:solidFill>
                <a:effectLst/>
                <a:latin typeface="Segoe UI Light" pitchFamily="34" charset="0"/>
                <a:ea typeface="+mn-ea"/>
                <a:cs typeface="+mn-cs"/>
              </a:rPr>
              <a:t>Access the Microsoft Connect page to read Azure product news and announcements.</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For more information about Azure updates, refer to </a:t>
            </a:r>
            <a:r>
              <a:rPr lang="en-IE" dirty="0"/>
              <a:t>https://azure.microsoft.com/en-us/updates/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865166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kern="1200" dirty="0">
                <a:solidFill>
                  <a:schemeClr val="tx1"/>
                </a:solidFill>
                <a:effectLst/>
                <a:latin typeface="Segoe UI Light" pitchFamily="34" charset="0"/>
                <a:ea typeface="+mn-ea"/>
                <a:cs typeface="+mn-cs"/>
              </a:rPr>
              <a:t>In this walkthrough task we will access preview services and features in Azure and then identify preview service and feature information, and latest information on the Azure Updates.</a:t>
            </a:r>
          </a:p>
          <a:p>
            <a:endParaRPr lang="en-IE" sz="882" b="0" kern="1200" dirty="0">
              <a:solidFill>
                <a:schemeClr val="tx1"/>
              </a:solidFill>
              <a:effectLst/>
              <a:latin typeface="Segoe UI Light" pitchFamily="34" charset="0"/>
              <a:ea typeface="+mn-ea"/>
              <a:cs typeface="+mn-cs"/>
            </a:endParaRPr>
          </a:p>
          <a:p>
            <a:endParaRPr lang="en-US" dirty="0"/>
          </a:p>
          <a:p>
            <a:pPr rtl="0"/>
            <a:r>
              <a:rPr lang="en-IE" b="1" dirty="0"/>
              <a:t>Prerequisites</a:t>
            </a:r>
          </a:p>
          <a:p>
            <a:r>
              <a:rPr lang="en-IE" sz="882" b="0" kern="1200" dirty="0">
                <a:solidFill>
                  <a:schemeClr val="tx1"/>
                </a:solidFill>
                <a:effectLst/>
                <a:latin typeface="Segoe UI Light" pitchFamily="34" charset="0"/>
                <a:ea typeface="+mn-ea"/>
                <a:cs typeface="+mn-cs"/>
              </a:rPr>
              <a:t>- You require an Azure subscription to perform these steps. If you don't have one you can create one by following the steps outlined on the https://azure.microsoft.com/en-us/free/ webpage.</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Steps</a:t>
            </a:r>
            <a:endParaRPr lang="en-IE" sz="882" b="0" kern="1200" dirty="0">
              <a:solidFill>
                <a:schemeClr val="tx1"/>
              </a:solidFill>
              <a:effectLst/>
              <a:latin typeface="Segoe UI Light" pitchFamily="34" charset="0"/>
              <a:ea typeface="+mn-ea"/>
              <a:cs typeface="+mn-cs"/>
            </a:endParaRPr>
          </a:p>
          <a:p>
            <a:r>
              <a:rPr lang="en-IE" sz="882" b="1" kern="1200" dirty="0">
                <a:solidFill>
                  <a:schemeClr val="tx1"/>
                </a:solidFill>
                <a:effectLst/>
                <a:latin typeface="Segoe UI Light" pitchFamily="34" charset="0"/>
                <a:ea typeface="+mn-ea"/>
                <a:cs typeface="+mn-cs"/>
              </a:rPr>
              <a:t>Access preview services and features</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 Go to </a:t>
            </a:r>
            <a:r>
              <a:rPr lang="en-IE" sz="882" b="1" kern="1200" dirty="0">
                <a:solidFill>
                  <a:schemeClr val="tx1"/>
                </a:solidFill>
                <a:effectLst/>
                <a:latin typeface="Segoe UI Light" pitchFamily="34" charset="0"/>
                <a:ea typeface="+mn-ea"/>
                <a:cs typeface="+mn-cs"/>
              </a:rPr>
              <a:t>Azure Portal</a:t>
            </a:r>
            <a:r>
              <a:rPr lang="en-IE" sz="882" b="0" kern="1200" dirty="0">
                <a:solidFill>
                  <a:schemeClr val="tx1"/>
                </a:solidFill>
                <a:effectLst/>
                <a:latin typeface="Segoe UI Light" pitchFamily="34" charset="0"/>
                <a:ea typeface="+mn-ea"/>
                <a:cs typeface="+mn-cs"/>
              </a:rPr>
              <a:t>, click on </a:t>
            </a:r>
            <a:r>
              <a:rPr lang="en-IE" sz="882" b="1" kern="1200" dirty="0">
                <a:solidFill>
                  <a:schemeClr val="tx1"/>
                </a:solidFill>
                <a:effectLst/>
                <a:latin typeface="Segoe UI Light" pitchFamily="34" charset="0"/>
                <a:ea typeface="+mn-ea"/>
                <a:cs typeface="+mn-cs"/>
              </a:rPr>
              <a:t>Create a resource</a:t>
            </a:r>
            <a:r>
              <a:rPr lang="en-IE" sz="882" b="0" kern="1200" dirty="0">
                <a:solidFill>
                  <a:schemeClr val="tx1"/>
                </a:solidFill>
                <a:effectLst/>
                <a:latin typeface="Segoe UI Light" pitchFamily="34" charset="0"/>
                <a:ea typeface="+mn-ea"/>
                <a:cs typeface="+mn-cs"/>
              </a:rPr>
              <a:t>, and in the </a:t>
            </a:r>
            <a:r>
              <a:rPr lang="en-IE" sz="882" b="1" kern="1200" dirty="0">
                <a:solidFill>
                  <a:schemeClr val="tx1"/>
                </a:solidFill>
                <a:effectLst/>
                <a:latin typeface="Segoe UI Light" pitchFamily="34" charset="0"/>
                <a:ea typeface="+mn-ea"/>
                <a:cs typeface="+mn-cs"/>
              </a:rPr>
              <a:t>Search the Marketplace</a:t>
            </a:r>
            <a:r>
              <a:rPr lang="en-IE" sz="882" b="0" kern="1200" dirty="0">
                <a:solidFill>
                  <a:schemeClr val="tx1"/>
                </a:solidFill>
                <a:effectLst/>
                <a:latin typeface="Segoe UI Light" pitchFamily="34" charset="0"/>
                <a:ea typeface="+mn-ea"/>
                <a:cs typeface="+mn-cs"/>
              </a:rPr>
              <a:t> box type </a:t>
            </a:r>
            <a:r>
              <a:rPr lang="en-IE" sz="882" b="1" kern="1200" dirty="0">
                <a:solidFill>
                  <a:schemeClr val="tx1"/>
                </a:solidFill>
                <a:effectLst/>
                <a:latin typeface="Segoe UI Light" pitchFamily="34" charset="0"/>
                <a:ea typeface="+mn-ea"/>
                <a:cs typeface="+mn-cs"/>
              </a:rPr>
              <a:t>preview</a:t>
            </a:r>
            <a:r>
              <a:rPr lang="en-IE" sz="882" b="0" kern="1200" dirty="0">
                <a:solidFill>
                  <a:schemeClr val="tx1"/>
                </a:solidFill>
                <a:effectLst/>
                <a:latin typeface="Segoe UI Light" pitchFamily="34" charset="0"/>
                <a:ea typeface="+mn-ea"/>
                <a:cs typeface="+mn-cs"/>
              </a:rPr>
              <a:t> and press </a:t>
            </a:r>
            <a:r>
              <a:rPr lang="en-IE" sz="882" b="1" kern="1200" dirty="0">
                <a:solidFill>
                  <a:schemeClr val="tx1"/>
                </a:solidFill>
                <a:effectLst/>
                <a:latin typeface="Segoe UI Light" pitchFamily="34" charset="0"/>
                <a:ea typeface="+mn-ea"/>
                <a:cs typeface="+mn-cs"/>
              </a:rPr>
              <a:t>Enter</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2. In the </a:t>
            </a:r>
            <a:r>
              <a:rPr lang="en-IE" sz="882" b="1" kern="1200" dirty="0">
                <a:solidFill>
                  <a:schemeClr val="tx1"/>
                </a:solidFill>
                <a:effectLst/>
                <a:latin typeface="Segoe UI Light" pitchFamily="34" charset="0"/>
                <a:ea typeface="+mn-ea"/>
                <a:cs typeface="+mn-cs"/>
              </a:rPr>
              <a:t>Marketplace</a:t>
            </a:r>
            <a:r>
              <a:rPr lang="en-IE" sz="882" b="0" kern="1200" dirty="0">
                <a:solidFill>
                  <a:schemeClr val="tx1"/>
                </a:solidFill>
                <a:effectLst/>
                <a:latin typeface="Segoe UI Light" pitchFamily="34" charset="0"/>
                <a:ea typeface="+mn-ea"/>
                <a:cs typeface="+mn-cs"/>
              </a:rPr>
              <a:t> &gt; </a:t>
            </a:r>
            <a:r>
              <a:rPr lang="en-IE" sz="882" b="1" kern="1200" dirty="0">
                <a:solidFill>
                  <a:schemeClr val="tx1"/>
                </a:solidFill>
                <a:effectLst/>
                <a:latin typeface="Segoe UI Light" pitchFamily="34" charset="0"/>
                <a:ea typeface="+mn-ea"/>
                <a:cs typeface="+mn-cs"/>
              </a:rPr>
              <a:t>Get Started</a:t>
            </a:r>
            <a:r>
              <a:rPr lang="en-IE" sz="882" b="0" kern="1200" dirty="0">
                <a:solidFill>
                  <a:schemeClr val="tx1"/>
                </a:solidFill>
                <a:effectLst/>
                <a:latin typeface="Segoe UI Light" pitchFamily="34" charset="0"/>
                <a:ea typeface="+mn-ea"/>
                <a:cs typeface="+mn-cs"/>
              </a:rPr>
              <a:t> pane a list of services in </a:t>
            </a:r>
            <a:r>
              <a:rPr lang="en-IE" sz="882" b="1" kern="1200" dirty="0">
                <a:solidFill>
                  <a:schemeClr val="tx1"/>
                </a:solidFill>
                <a:effectLst/>
                <a:latin typeface="Segoe UI Light" pitchFamily="34" charset="0"/>
                <a:ea typeface="+mn-ea"/>
                <a:cs typeface="+mn-cs"/>
              </a:rPr>
              <a:t>Preview</a:t>
            </a:r>
            <a:r>
              <a:rPr lang="en-IE" sz="882" b="0" kern="1200" dirty="0">
                <a:solidFill>
                  <a:schemeClr val="tx1"/>
                </a:solidFill>
                <a:effectLst/>
                <a:latin typeface="Segoe UI Light" pitchFamily="34" charset="0"/>
                <a:ea typeface="+mn-ea"/>
                <a:cs typeface="+mn-cs"/>
              </a:rPr>
              <a:t> is returned.</a:t>
            </a:r>
          </a:p>
          <a:p>
            <a:r>
              <a:rPr lang="en-IE" sz="882" b="0" kern="1200" dirty="0">
                <a:solidFill>
                  <a:schemeClr val="tx1"/>
                </a:solidFill>
                <a:effectLst/>
                <a:latin typeface="Segoe UI Light" pitchFamily="34" charset="0"/>
                <a:ea typeface="+mn-ea"/>
                <a:cs typeface="+mn-cs"/>
              </a:rPr>
              <a:t>3. Locate the </a:t>
            </a:r>
            <a:r>
              <a:rPr lang="en-IE" sz="882" b="1" kern="1200" dirty="0">
                <a:solidFill>
                  <a:schemeClr val="tx1"/>
                </a:solidFill>
                <a:effectLst/>
                <a:latin typeface="Segoe UI Light" pitchFamily="34" charset="0"/>
                <a:ea typeface="+mn-ea"/>
                <a:cs typeface="+mn-cs"/>
              </a:rPr>
              <a:t>DNS Analytics (Preview)</a:t>
            </a:r>
            <a:r>
              <a:rPr lang="en-IE" sz="882" b="0" kern="1200" dirty="0">
                <a:solidFill>
                  <a:schemeClr val="tx1"/>
                </a:solidFill>
                <a:effectLst/>
                <a:latin typeface="Segoe UI Light" pitchFamily="34" charset="0"/>
                <a:ea typeface="+mn-ea"/>
                <a:cs typeface="+mn-cs"/>
              </a:rPr>
              <a:t> service in the list of services, open it and click </a:t>
            </a:r>
            <a:r>
              <a:rPr lang="en-IE" sz="882" b="1" kern="1200" dirty="0">
                <a:solidFill>
                  <a:schemeClr val="tx1"/>
                </a:solidFill>
                <a:effectLst/>
                <a:latin typeface="Segoe UI Light" pitchFamily="34" charset="0"/>
                <a:ea typeface="+mn-ea"/>
                <a:cs typeface="+mn-cs"/>
              </a:rPr>
              <a:t>Create</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4. You can proceed and create a </a:t>
            </a:r>
            <a:r>
              <a:rPr lang="en-IE" sz="882" b="1" kern="1200" dirty="0">
                <a:solidFill>
                  <a:schemeClr val="tx1"/>
                </a:solidFill>
                <a:effectLst/>
                <a:latin typeface="Segoe UI Light" pitchFamily="34" charset="0"/>
                <a:ea typeface="+mn-ea"/>
                <a:cs typeface="+mn-cs"/>
              </a:rPr>
              <a:t>Log Analytics workspace</a:t>
            </a:r>
            <a:r>
              <a:rPr lang="en-IE" sz="882" b="0" kern="1200" dirty="0">
                <a:solidFill>
                  <a:schemeClr val="tx1"/>
                </a:solidFill>
                <a:effectLst/>
                <a:latin typeface="Segoe UI Light" pitchFamily="34" charset="0"/>
                <a:ea typeface="+mn-ea"/>
                <a:cs typeface="+mn-cs"/>
              </a:rPr>
              <a:t> as prompted, and start to use and work with </a:t>
            </a:r>
            <a:r>
              <a:rPr lang="en-IE" sz="882" b="1" kern="1200" dirty="0">
                <a:solidFill>
                  <a:schemeClr val="tx1"/>
                </a:solidFill>
                <a:effectLst/>
                <a:latin typeface="Segoe UI Light" pitchFamily="34" charset="0"/>
                <a:ea typeface="+mn-ea"/>
                <a:cs typeface="+mn-cs"/>
              </a:rPr>
              <a:t>DNS Analytics</a:t>
            </a:r>
            <a:r>
              <a:rPr lang="en-IE" sz="882" b="0" kern="1200" dirty="0">
                <a:solidFill>
                  <a:schemeClr val="tx1"/>
                </a:solidFill>
                <a:effectLst/>
                <a:latin typeface="Segoe UI Light" pitchFamily="34" charset="0"/>
                <a:ea typeface="+mn-ea"/>
                <a:cs typeface="+mn-cs"/>
              </a:rPr>
              <a:t> if you wish, however there is no need to do so and we will not do so here as the intention is just to demonstrate its availability and demonstrate a preview services usage.</a:t>
            </a:r>
          </a:p>
          <a:p>
            <a:r>
              <a:rPr lang="en-IE" sz="882" b="0" kern="1200" dirty="0">
                <a:solidFill>
                  <a:schemeClr val="tx1"/>
                </a:solidFill>
                <a:effectLst/>
                <a:latin typeface="Segoe UI Light" pitchFamily="34" charset="0"/>
                <a:ea typeface="+mn-ea"/>
                <a:cs typeface="+mn-cs"/>
              </a:rPr>
              <a:t>5. Close the </a:t>
            </a:r>
            <a:r>
              <a:rPr lang="en-IE" sz="882" b="1" kern="1200" dirty="0">
                <a:solidFill>
                  <a:schemeClr val="tx1"/>
                </a:solidFill>
                <a:effectLst/>
                <a:latin typeface="Segoe UI Light" pitchFamily="34" charset="0"/>
                <a:ea typeface="+mn-ea"/>
                <a:cs typeface="+mn-cs"/>
              </a:rPr>
              <a:t>DNS Analyzer</a:t>
            </a:r>
            <a:r>
              <a:rPr lang="en-IE" sz="882" b="0" kern="1200" dirty="0">
                <a:solidFill>
                  <a:schemeClr val="tx1"/>
                </a:solidFill>
                <a:effectLst/>
                <a:latin typeface="Segoe UI Light" pitchFamily="34" charset="0"/>
                <a:ea typeface="+mn-ea"/>
                <a:cs typeface="+mn-cs"/>
              </a:rPr>
              <a:t> panes, and in the Azure Portal go to </a:t>
            </a:r>
            <a:r>
              <a:rPr lang="en-IE" sz="882" b="1" kern="1200" dirty="0">
                <a:solidFill>
                  <a:schemeClr val="tx1"/>
                </a:solidFill>
                <a:effectLst/>
                <a:latin typeface="Segoe UI Light" pitchFamily="34" charset="0"/>
                <a:ea typeface="+mn-ea"/>
                <a:cs typeface="+mn-cs"/>
              </a:rPr>
              <a:t>All services</a:t>
            </a:r>
            <a:r>
              <a:rPr lang="en-IE" sz="882" b="0" kern="1200" dirty="0">
                <a:solidFill>
                  <a:schemeClr val="tx1"/>
                </a:solidFill>
                <a:effectLst/>
                <a:latin typeface="Segoe UI Light" pitchFamily="34" charset="0"/>
                <a:ea typeface="+mn-ea"/>
                <a:cs typeface="+mn-cs"/>
              </a:rPr>
              <a:t> &gt; </a:t>
            </a:r>
            <a:r>
              <a:rPr lang="en-IE" sz="882" b="1" kern="1200" dirty="0">
                <a:solidFill>
                  <a:schemeClr val="tx1"/>
                </a:solidFill>
                <a:effectLst/>
                <a:latin typeface="Segoe UI Light" pitchFamily="34" charset="0"/>
                <a:ea typeface="+mn-ea"/>
                <a:cs typeface="+mn-cs"/>
              </a:rPr>
              <a:t>Compute</a:t>
            </a:r>
            <a:r>
              <a:rPr lang="en-IE" sz="882" b="0" kern="1200" dirty="0">
                <a:solidFill>
                  <a:schemeClr val="tx1"/>
                </a:solidFill>
                <a:effectLst/>
                <a:latin typeface="Segoe UI Light" pitchFamily="34" charset="0"/>
                <a:ea typeface="+mn-ea"/>
                <a:cs typeface="+mn-cs"/>
              </a:rPr>
              <a:t>. Note the presence of services listed as </a:t>
            </a:r>
            <a:r>
              <a:rPr lang="en-IE" sz="882" b="1" kern="1200" dirty="0">
                <a:solidFill>
                  <a:schemeClr val="tx1"/>
                </a:solidFill>
                <a:effectLst/>
                <a:latin typeface="Segoe UI Light" pitchFamily="34" charset="0"/>
                <a:ea typeface="+mn-ea"/>
                <a:cs typeface="+mn-cs"/>
              </a:rPr>
              <a:t>Preview</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Click on several other groupings, such as </a:t>
            </a:r>
            <a:r>
              <a:rPr lang="en-IE" sz="882" b="1" kern="1200" dirty="0">
                <a:solidFill>
                  <a:schemeClr val="tx1"/>
                </a:solidFill>
                <a:effectLst/>
                <a:latin typeface="Segoe UI Light" pitchFamily="34" charset="0"/>
                <a:ea typeface="+mn-ea"/>
                <a:cs typeface="+mn-cs"/>
              </a:rPr>
              <a:t>Network</a:t>
            </a:r>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Storage</a:t>
            </a:r>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Internet of Things</a:t>
            </a:r>
            <a:r>
              <a:rPr lang="en-IE" sz="882" b="0" kern="1200" dirty="0">
                <a:solidFill>
                  <a:schemeClr val="tx1"/>
                </a:solidFill>
                <a:effectLst/>
                <a:latin typeface="Segoe UI Light" pitchFamily="34" charset="0"/>
                <a:ea typeface="+mn-ea"/>
                <a:cs typeface="+mn-cs"/>
              </a:rPr>
              <a:t> and note the presence of preview services listed and available.</a:t>
            </a:r>
          </a:p>
          <a:p>
            <a:r>
              <a:rPr lang="en-IE" sz="882" b="0" kern="1200" dirty="0">
                <a:solidFill>
                  <a:schemeClr val="tx1"/>
                </a:solidFill>
                <a:effectLst/>
                <a:latin typeface="Segoe UI Light" pitchFamily="34" charset="0"/>
                <a:ea typeface="+mn-ea"/>
                <a:cs typeface="+mn-cs"/>
              </a:rPr>
              <a:t>6. View preview functionality in an existing service by locating and opening the </a:t>
            </a:r>
            <a:r>
              <a:rPr lang="en-IE" sz="882" b="1" kern="1200" dirty="0">
                <a:solidFill>
                  <a:schemeClr val="tx1"/>
                </a:solidFill>
                <a:effectLst/>
                <a:latin typeface="Segoe UI Light" pitchFamily="34" charset="0"/>
                <a:ea typeface="+mn-ea"/>
                <a:cs typeface="+mn-cs"/>
              </a:rPr>
              <a:t>Azure Kubernetes Service (AKS)</a:t>
            </a:r>
            <a:r>
              <a:rPr lang="en-IE" sz="882" b="0" kern="1200" dirty="0">
                <a:solidFill>
                  <a:schemeClr val="tx1"/>
                </a:solidFill>
                <a:effectLst/>
                <a:latin typeface="Segoe UI Light" pitchFamily="34" charset="0"/>
                <a:ea typeface="+mn-ea"/>
                <a:cs typeface="+mn-cs"/>
              </a:rPr>
              <a:t> and in the </a:t>
            </a:r>
            <a:r>
              <a:rPr lang="en-IE" sz="882" b="1" kern="1200" dirty="0">
                <a:solidFill>
                  <a:schemeClr val="tx1"/>
                </a:solidFill>
                <a:effectLst/>
                <a:latin typeface="Segoe UI Light" pitchFamily="34" charset="0"/>
                <a:ea typeface="+mn-ea"/>
                <a:cs typeface="+mn-cs"/>
              </a:rPr>
              <a:t>Kubernetes services</a:t>
            </a:r>
            <a:r>
              <a:rPr lang="en-IE" sz="882" b="0" kern="1200" dirty="0">
                <a:solidFill>
                  <a:schemeClr val="tx1"/>
                </a:solidFill>
                <a:effectLst/>
                <a:latin typeface="Segoe UI Light" pitchFamily="34" charset="0"/>
                <a:ea typeface="+mn-ea"/>
                <a:cs typeface="+mn-cs"/>
              </a:rPr>
              <a:t> pane select </a:t>
            </a:r>
            <a:r>
              <a:rPr lang="en-IE" sz="882" b="1" kern="1200" dirty="0">
                <a:solidFill>
                  <a:schemeClr val="tx1"/>
                </a:solidFill>
                <a:effectLst/>
                <a:latin typeface="Segoe UI Light" pitchFamily="34" charset="0"/>
                <a:ea typeface="+mn-ea"/>
                <a:cs typeface="+mn-cs"/>
              </a:rPr>
              <a:t>Create Kubernetes service</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7. In the </a:t>
            </a:r>
            <a:r>
              <a:rPr lang="en-IE" sz="882" b="1" kern="1200" dirty="0">
                <a:solidFill>
                  <a:schemeClr val="tx1"/>
                </a:solidFill>
                <a:effectLst/>
                <a:latin typeface="Segoe UI Light" pitchFamily="34" charset="0"/>
                <a:ea typeface="+mn-ea"/>
                <a:cs typeface="+mn-cs"/>
              </a:rPr>
              <a:t>Create Kubernetes cluster</a:t>
            </a:r>
            <a:r>
              <a:rPr lang="en-IE" sz="882" b="0" kern="1200" dirty="0">
                <a:solidFill>
                  <a:schemeClr val="tx1"/>
                </a:solidFill>
                <a:effectLst/>
                <a:latin typeface="Segoe UI Light" pitchFamily="34" charset="0"/>
                <a:ea typeface="+mn-ea"/>
                <a:cs typeface="+mn-cs"/>
              </a:rPr>
              <a:t> pane go to the </a:t>
            </a:r>
            <a:r>
              <a:rPr lang="en-IE" sz="882" b="1" kern="1200" dirty="0">
                <a:solidFill>
                  <a:schemeClr val="tx1"/>
                </a:solidFill>
                <a:effectLst/>
                <a:latin typeface="Segoe UI Light" pitchFamily="34" charset="0"/>
                <a:ea typeface="+mn-ea"/>
                <a:cs typeface="+mn-cs"/>
              </a:rPr>
              <a:t>Cluster details</a:t>
            </a:r>
            <a:r>
              <a:rPr lang="en-IE" sz="882" b="0" kern="1200" dirty="0">
                <a:solidFill>
                  <a:schemeClr val="tx1"/>
                </a:solidFill>
                <a:effectLst/>
                <a:latin typeface="Segoe UI Light" pitchFamily="34" charset="0"/>
                <a:ea typeface="+mn-ea"/>
                <a:cs typeface="+mn-cs"/>
              </a:rPr>
              <a:t> section and expand the drop-down list and select </a:t>
            </a:r>
            <a:r>
              <a:rPr lang="en-IE" sz="882" b="1" kern="1200" dirty="0">
                <a:solidFill>
                  <a:schemeClr val="tx1"/>
                </a:solidFill>
                <a:effectLst/>
                <a:latin typeface="Segoe UI Light" pitchFamily="34" charset="0"/>
                <a:ea typeface="+mn-ea"/>
                <a:cs typeface="+mn-cs"/>
              </a:rPr>
              <a:t>1.14.0 (preview)</a:t>
            </a:r>
            <a:r>
              <a:rPr lang="en-IE" sz="882" b="0" kern="1200" dirty="0">
                <a:solidFill>
                  <a:schemeClr val="tx1"/>
                </a:solidFill>
                <a:effectLst/>
                <a:latin typeface="Segoe UI Light" pitchFamily="34" charset="0"/>
                <a:ea typeface="+mn-ea"/>
                <a:cs typeface="+mn-cs"/>
              </a:rPr>
              <a:t>. This is a preview version of Kubernetes. This preview version is to allow users gain access to new functionality as soon as possible.</a:t>
            </a:r>
          </a:p>
          <a:p>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In these scenarios, where new functionality or features are made available within an existing generally available Azure service or product, although you may be using the Azure service in production, the preview feature or functionality may not yet be ready for production deployments. And you should make sure you are aware of any limitations around its use before deploying to production.</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Identify preview information and latest information on the Azure Updates page</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 Go to the </a:t>
            </a:r>
            <a:r>
              <a:rPr lang="en-IE" sz="882" b="1" kern="1200" dirty="0">
                <a:solidFill>
                  <a:schemeClr val="tx1"/>
                </a:solidFill>
                <a:effectLst/>
                <a:latin typeface="Segoe UI Light" pitchFamily="34" charset="0"/>
                <a:ea typeface="+mn-ea"/>
                <a:cs typeface="+mn-cs"/>
              </a:rPr>
              <a:t>Azure Updates</a:t>
            </a:r>
            <a:r>
              <a:rPr lang="en-IE" sz="882" b="0" kern="1200" dirty="0">
                <a:solidFill>
                  <a:schemeClr val="tx1"/>
                </a:solidFill>
                <a:effectLst/>
                <a:latin typeface="Segoe UI Light" pitchFamily="34" charset="0"/>
                <a:ea typeface="+mn-ea"/>
                <a:cs typeface="+mn-cs"/>
              </a:rPr>
              <a:t> page https://azure.microsoft.com/en-us/updates/ Note the presence of four tab options i.e. </a:t>
            </a:r>
            <a:r>
              <a:rPr lang="en-IE" sz="882" b="1" kern="1200" dirty="0">
                <a:solidFill>
                  <a:schemeClr val="tx1"/>
                </a:solidFill>
                <a:effectLst/>
                <a:latin typeface="Segoe UI Light" pitchFamily="34" charset="0"/>
                <a:ea typeface="+mn-ea"/>
                <a:cs typeface="+mn-cs"/>
              </a:rPr>
              <a:t>All</a:t>
            </a:r>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Now Available</a:t>
            </a:r>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In preview</a:t>
            </a:r>
            <a:r>
              <a:rPr lang="en-IE" sz="882" b="0" kern="1200" dirty="0">
                <a:solidFill>
                  <a:schemeClr val="tx1"/>
                </a:solidFill>
                <a:effectLst/>
                <a:latin typeface="Segoe UI Light" pitchFamily="34" charset="0"/>
                <a:ea typeface="+mn-ea"/>
                <a:cs typeface="+mn-cs"/>
              </a:rPr>
              <a:t> and </a:t>
            </a:r>
            <a:r>
              <a:rPr lang="en-IE" sz="882" b="1" kern="1200" dirty="0">
                <a:solidFill>
                  <a:schemeClr val="tx1"/>
                </a:solidFill>
                <a:effectLst/>
                <a:latin typeface="Segoe UI Light" pitchFamily="34" charset="0"/>
                <a:ea typeface="+mn-ea"/>
                <a:cs typeface="+mn-cs"/>
              </a:rPr>
              <a:t>In development</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2. Click on the </a:t>
            </a:r>
            <a:r>
              <a:rPr lang="en-IE" sz="882" b="1" kern="1200" dirty="0">
                <a:solidFill>
                  <a:schemeClr val="tx1"/>
                </a:solidFill>
                <a:effectLst/>
                <a:latin typeface="Segoe UI Light" pitchFamily="34" charset="0"/>
                <a:ea typeface="+mn-ea"/>
                <a:cs typeface="+mn-cs"/>
              </a:rPr>
              <a:t>In preview</a:t>
            </a:r>
            <a:r>
              <a:rPr lang="en-IE" sz="882" b="0" kern="1200" dirty="0">
                <a:solidFill>
                  <a:schemeClr val="tx1"/>
                </a:solidFill>
                <a:effectLst/>
                <a:latin typeface="Segoe UI Light" pitchFamily="34" charset="0"/>
                <a:ea typeface="+mn-ea"/>
                <a:cs typeface="+mn-cs"/>
              </a:rPr>
              <a:t> tab and type </a:t>
            </a:r>
            <a:r>
              <a:rPr lang="en-IE" sz="882" b="1" kern="1200" dirty="0">
                <a:solidFill>
                  <a:schemeClr val="tx1"/>
                </a:solidFill>
                <a:effectLst/>
                <a:latin typeface="Segoe UI Light" pitchFamily="34" charset="0"/>
                <a:ea typeface="+mn-ea"/>
                <a:cs typeface="+mn-cs"/>
              </a:rPr>
              <a:t>Kubernetes</a:t>
            </a:r>
            <a:r>
              <a:rPr lang="en-IE" sz="882" b="0" kern="1200" dirty="0">
                <a:solidFill>
                  <a:schemeClr val="tx1"/>
                </a:solidFill>
                <a:effectLst/>
                <a:latin typeface="Segoe UI Light" pitchFamily="34" charset="0"/>
                <a:ea typeface="+mn-ea"/>
                <a:cs typeface="+mn-cs"/>
              </a:rPr>
              <a:t> in the search for a search box, then select Azure Kubernetes Service (AKS) when prompted. The page returns a list of items in preview related to Kubernetes</a:t>
            </a:r>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3. Click on the first item in the list to get more details</a:t>
            </a:r>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4. Click the </a:t>
            </a:r>
            <a:r>
              <a:rPr lang="en-IE" sz="882" b="1" kern="1200" dirty="0">
                <a:solidFill>
                  <a:schemeClr val="tx1"/>
                </a:solidFill>
                <a:effectLst/>
                <a:latin typeface="Segoe UI Light" pitchFamily="34" charset="0"/>
                <a:ea typeface="+mn-ea"/>
                <a:cs typeface="+mn-cs"/>
              </a:rPr>
              <a:t>Learn more</a:t>
            </a:r>
            <a:r>
              <a:rPr lang="en-IE" sz="882" b="0" kern="1200" dirty="0">
                <a:solidFill>
                  <a:schemeClr val="tx1"/>
                </a:solidFill>
                <a:effectLst/>
                <a:latin typeface="Segoe UI Light" pitchFamily="34" charset="0"/>
                <a:ea typeface="+mn-ea"/>
                <a:cs typeface="+mn-cs"/>
              </a:rPr>
              <a:t> link and you are brought to a blog announcement re the preview feature. There is more detail available on this page and links to further documentations and details.</a:t>
            </a:r>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5. You can repeat steps </a:t>
            </a:r>
            <a:r>
              <a:rPr lang="en-IE" sz="882" b="1" kern="1200" dirty="0">
                <a:solidFill>
                  <a:schemeClr val="tx1"/>
                </a:solidFill>
                <a:effectLst/>
                <a:latin typeface="Segoe UI Light" pitchFamily="34" charset="0"/>
                <a:ea typeface="+mn-ea"/>
                <a:cs typeface="+mn-cs"/>
              </a:rPr>
              <a:t>1</a:t>
            </a:r>
            <a:r>
              <a:rPr lang="en-IE" sz="882" b="0" kern="1200" dirty="0">
                <a:solidFill>
                  <a:schemeClr val="tx1"/>
                </a:solidFill>
                <a:effectLst/>
                <a:latin typeface="Segoe UI Light" pitchFamily="34" charset="0"/>
                <a:ea typeface="+mn-ea"/>
                <a:cs typeface="+mn-cs"/>
              </a:rPr>
              <a:t> to </a:t>
            </a:r>
            <a:r>
              <a:rPr lang="en-IE" sz="882" b="1" kern="1200" dirty="0">
                <a:solidFill>
                  <a:schemeClr val="tx1"/>
                </a:solidFill>
                <a:effectLst/>
                <a:latin typeface="Segoe UI Light" pitchFamily="34" charset="0"/>
                <a:ea typeface="+mn-ea"/>
                <a:cs typeface="+mn-cs"/>
              </a:rPr>
              <a:t>4</a:t>
            </a:r>
            <a:r>
              <a:rPr lang="en-IE" sz="882" b="0" kern="1200" dirty="0">
                <a:solidFill>
                  <a:schemeClr val="tx1"/>
                </a:solidFill>
                <a:effectLst/>
                <a:latin typeface="Segoe UI Light" pitchFamily="34" charset="0"/>
                <a:ea typeface="+mn-ea"/>
                <a:cs typeface="+mn-cs"/>
              </a:rPr>
              <a:t> for other products and services and see what other services have preview features available.</a:t>
            </a:r>
          </a:p>
          <a:p>
            <a:r>
              <a:rPr lang="en-IE" sz="882" b="0" kern="1200" dirty="0">
                <a:solidFill>
                  <a:schemeClr val="tx1"/>
                </a:solidFill>
                <a:effectLst/>
                <a:latin typeface="Segoe UI Light" pitchFamily="34" charset="0"/>
                <a:ea typeface="+mn-ea"/>
                <a:cs typeface="+mn-cs"/>
              </a:rPr>
              <a:t>6. Returning to the </a:t>
            </a:r>
            <a:r>
              <a:rPr lang="en-IE" sz="882" b="1" kern="1200" dirty="0">
                <a:solidFill>
                  <a:schemeClr val="tx1"/>
                </a:solidFill>
                <a:effectLst/>
                <a:latin typeface="Segoe UI Light" pitchFamily="34" charset="0"/>
                <a:ea typeface="+mn-ea"/>
                <a:cs typeface="+mn-cs"/>
              </a:rPr>
              <a:t>Azure Updates</a:t>
            </a:r>
            <a:r>
              <a:rPr lang="en-IE" sz="882" b="0" kern="1200" dirty="0">
                <a:solidFill>
                  <a:schemeClr val="tx1"/>
                </a:solidFill>
                <a:effectLst/>
                <a:latin typeface="Segoe UI Light" pitchFamily="34" charset="0"/>
                <a:ea typeface="+mn-ea"/>
                <a:cs typeface="+mn-cs"/>
              </a:rPr>
              <a:t> page, view items that are now have a status of </a:t>
            </a:r>
            <a:r>
              <a:rPr lang="en-IE" sz="882" b="1" kern="1200" dirty="0">
                <a:solidFill>
                  <a:schemeClr val="tx1"/>
                </a:solidFill>
                <a:effectLst/>
                <a:latin typeface="Segoe UI Light" pitchFamily="34" charset="0"/>
                <a:ea typeface="+mn-ea"/>
                <a:cs typeface="+mn-cs"/>
              </a:rPr>
              <a:t>General Availability</a:t>
            </a:r>
            <a:r>
              <a:rPr lang="en-IE" sz="882" b="0" kern="1200" dirty="0">
                <a:solidFill>
                  <a:schemeClr val="tx1"/>
                </a:solidFill>
                <a:effectLst/>
                <a:latin typeface="Segoe UI Light" pitchFamily="34" charset="0"/>
                <a:ea typeface="+mn-ea"/>
                <a:cs typeface="+mn-cs"/>
              </a:rPr>
              <a:t> by clicking </a:t>
            </a:r>
            <a:r>
              <a:rPr lang="en-IE" sz="882" b="1" kern="1200" dirty="0">
                <a:solidFill>
                  <a:schemeClr val="tx1"/>
                </a:solidFill>
                <a:effectLst/>
                <a:latin typeface="Segoe UI Light" pitchFamily="34" charset="0"/>
                <a:ea typeface="+mn-ea"/>
                <a:cs typeface="+mn-cs"/>
              </a:rPr>
              <a:t>Now available</a:t>
            </a:r>
            <a:r>
              <a:rPr lang="en-IE" sz="882" b="0" kern="1200" dirty="0">
                <a:solidFill>
                  <a:schemeClr val="tx1"/>
                </a:solidFill>
                <a:effectLst/>
                <a:latin typeface="Segoe UI Light" pitchFamily="34" charset="0"/>
                <a:ea typeface="+mn-ea"/>
                <a:cs typeface="+mn-cs"/>
              </a:rPr>
              <a:t> and noting the items now displaying</a:t>
            </a:r>
          </a:p>
          <a:p>
            <a:r>
              <a:rPr lang="en-IE" sz="882" b="0" kern="1200" dirty="0">
                <a:solidFill>
                  <a:schemeClr val="tx1"/>
                </a:solidFill>
                <a:effectLst/>
                <a:latin typeface="Segoe UI Light" pitchFamily="34" charset="0"/>
                <a:ea typeface="+mn-ea"/>
                <a:cs typeface="+mn-cs"/>
              </a:rPr>
              <a:t>7. Now click on the </a:t>
            </a:r>
            <a:r>
              <a:rPr lang="en-IE" sz="882" b="1" kern="1200" dirty="0">
                <a:solidFill>
                  <a:schemeClr val="tx1"/>
                </a:solidFill>
                <a:effectLst/>
                <a:latin typeface="Segoe UI Light" pitchFamily="34" charset="0"/>
                <a:ea typeface="+mn-ea"/>
                <a:cs typeface="+mn-cs"/>
              </a:rPr>
              <a:t>In development </a:t>
            </a:r>
            <a:r>
              <a:rPr lang="en-IE" sz="882" b="0" kern="1200" dirty="0">
                <a:solidFill>
                  <a:schemeClr val="tx1"/>
                </a:solidFill>
                <a:effectLst/>
                <a:latin typeface="Segoe UI Light" pitchFamily="34" charset="0"/>
                <a:ea typeface="+mn-ea"/>
                <a:cs typeface="+mn-cs"/>
              </a:rPr>
              <a:t>tab and note the items returned that are currently in development.</a:t>
            </a:r>
            <a:br>
              <a:rPr lang="en-IE" sz="882" b="0" kern="1200" dirty="0">
                <a:solidFill>
                  <a:schemeClr val="tx1"/>
                </a:solidFill>
                <a:effectLst/>
                <a:latin typeface="Segoe UI Light" pitchFamily="34" charset="0"/>
                <a:ea typeface="+mn-ea"/>
                <a:cs typeface="+mn-cs"/>
              </a:rPr>
            </a:br>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Congratulations! You have accessed preview services and features in Azure and identified preview service and feature information, and latest information on the Azure Updates.</a:t>
            </a:r>
          </a:p>
          <a:p>
            <a:br>
              <a:rPr lang="en-IE" sz="882" b="0" kern="1200" dirty="0">
                <a:solidFill>
                  <a:schemeClr val="tx1"/>
                </a:solidFill>
                <a:effectLst/>
                <a:latin typeface="Segoe UI Light" pitchFamily="34" charset="0"/>
                <a:ea typeface="+mn-ea"/>
                <a:cs typeface="+mn-cs"/>
              </a:rPr>
            </a:br>
            <a:br>
              <a:rPr lang="en-IE" sz="882" b="0" kern="1200" dirty="0">
                <a:solidFill>
                  <a:schemeClr val="tx1"/>
                </a:solidFill>
                <a:effectLst/>
                <a:latin typeface="Segoe UI Light" pitchFamily="34" charset="0"/>
                <a:ea typeface="+mn-ea"/>
                <a:cs typeface="+mn-cs"/>
              </a:rPr>
            </a:br>
            <a:endParaRPr lang="en-IE"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71253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86506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Segoe UI Light" pitchFamily="34" charset="0"/>
                <a:ea typeface="+mn-ea"/>
                <a:cs typeface="+mn-cs"/>
              </a:rPr>
              <a:t>Answers </a:t>
            </a:r>
            <a:endParaRPr lang="en-IE" sz="1200" b="0" kern="1200" dirty="0">
              <a:solidFill>
                <a:schemeClr val="tx1"/>
              </a:solidFill>
              <a:effectLst/>
              <a:latin typeface="Segoe UI Light" pitchFamily="34" charset="0"/>
              <a:ea typeface="+mn-ea"/>
              <a:cs typeface="+mn-cs"/>
            </a:endParaRPr>
          </a:p>
          <a:p>
            <a:r>
              <a:rPr lang="en-IE" dirty="0"/>
              <a:t>Question 1: </a:t>
            </a:r>
          </a:p>
          <a:p>
            <a:pPr marL="171450" indent="-171450">
              <a:buFont typeface="Arial" panose="020B0604020202020204" pitchFamily="34" charset="0"/>
              <a:buChar char="•"/>
            </a:pPr>
            <a:r>
              <a:rPr lang="en-IE" sz="882" b="0" kern="1200" dirty="0">
                <a:solidFill>
                  <a:schemeClr val="tx1"/>
                </a:solidFill>
                <a:effectLst/>
                <a:latin typeface="Segoe UI Light" pitchFamily="34" charset="0"/>
                <a:ea typeface="+mn-ea"/>
                <a:cs typeface="+mn-cs"/>
              </a:rPr>
              <a:t>An Azure subscription is a logical unit of Azure services that is linked to an Azure account. It can be used as a billing and a management boundary. </a:t>
            </a:r>
          </a:p>
          <a:p>
            <a:pPr marL="171450" indent="-171450">
              <a:buFont typeface="Arial" panose="020B0604020202020204" pitchFamily="34" charset="0"/>
              <a:buChar char="•"/>
            </a:pPr>
            <a:r>
              <a:rPr lang="en-IE" sz="882" b="0" kern="1200" dirty="0">
                <a:solidFill>
                  <a:schemeClr val="tx1"/>
                </a:solidFill>
                <a:effectLst/>
                <a:latin typeface="Segoe UI Light" pitchFamily="34" charset="0"/>
                <a:ea typeface="+mn-ea"/>
                <a:cs typeface="+mn-cs"/>
              </a:rPr>
              <a:t>Using Azure requires an Azure subscription. Azure offer free and paid subscription options to suit different customer needs and requirements, and an account can have one or more subscriptions, with different billing models and access-management policies applied to each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sz="882" b="0" kern="1200" dirty="0">
                <a:solidFill>
                  <a:schemeClr val="tx1"/>
                </a:solidFill>
                <a:effectLst/>
                <a:latin typeface="Segoe UI Light" pitchFamily="34" charset="0"/>
                <a:ea typeface="+mn-ea"/>
                <a:cs typeface="+mn-cs"/>
              </a:rPr>
              <a:t>A subscription provides authenticated and authorized access to Azure products and services, and allows you to provision resources</a:t>
            </a:r>
          </a:p>
          <a:p>
            <a:r>
              <a:rPr lang="en-US" dirty="0"/>
              <a:t>Question 2:</a:t>
            </a:r>
            <a:endParaRPr lang="en-IE"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IE" sz="1200" b="0" kern="1200" dirty="0">
                <a:solidFill>
                  <a:schemeClr val="tx1"/>
                </a:solidFill>
                <a:effectLst/>
                <a:latin typeface="Segoe UI Light" pitchFamily="34" charset="0"/>
                <a:ea typeface="+mn-ea"/>
                <a:cs typeface="+mn-cs"/>
              </a:rPr>
              <a:t>Resource type and location are factors that affect costs. </a:t>
            </a:r>
          </a:p>
          <a:p>
            <a:pPr marL="171450" indent="-171450">
              <a:buFont typeface="Arial" panose="020B0604020202020204" pitchFamily="34" charset="0"/>
              <a:buChar char="•"/>
            </a:pPr>
            <a:r>
              <a:rPr lang="en-IE" dirty="0"/>
              <a:t>Service usage rates and billing periods can also differ between Enterprise, Web Direct, and Cloud Solution Provider (CSP) customers.</a:t>
            </a:r>
          </a:p>
          <a:p>
            <a:pPr marL="171450" indent="-171450">
              <a:buFont typeface="Arial" panose="020B0604020202020204" pitchFamily="34" charset="0"/>
              <a:buChar char="•"/>
            </a:pPr>
            <a:r>
              <a:rPr lang="en-IE" dirty="0"/>
              <a:t>You could also mention Azure Reservations, pre-paying for specific resources that you know you are going to use can also affect your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3:</a:t>
            </a:r>
            <a:endParaRPr lang="en-IE" sz="12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IE" sz="1200" b="0" kern="1200" dirty="0">
                <a:solidFill>
                  <a:schemeClr val="tx1"/>
                </a:solidFill>
                <a:effectLst/>
                <a:latin typeface="Segoe UI Light" pitchFamily="34" charset="0"/>
                <a:ea typeface="+mn-ea"/>
                <a:cs typeface="+mn-cs"/>
              </a:rPr>
              <a:t>Microsoft offers four paid support plans. Developer, Standard, Professional Direct, and Premier. Discuss when they are appropriate to use.</a:t>
            </a:r>
          </a:p>
          <a:p>
            <a:pPr marL="628650" lvl="1" indent="-171450">
              <a:buFont typeface="Arial" panose="020B0604020202020204" pitchFamily="34" charset="0"/>
              <a:buChar char="•"/>
            </a:pPr>
            <a:r>
              <a:rPr lang="en-US" dirty="0"/>
              <a:t>Developer.</a:t>
            </a:r>
            <a:r>
              <a:rPr lang="en-US" b="1" dirty="0"/>
              <a:t> </a:t>
            </a:r>
            <a:r>
              <a:rPr lang="en-IE" dirty="0"/>
              <a:t>Azure use in trial and nonproduction environments</a:t>
            </a:r>
            <a:endParaRPr lang="en-US" b="1" dirty="0"/>
          </a:p>
          <a:p>
            <a:pPr marL="628650" lvl="1" indent="-171450">
              <a:buFont typeface="Arial" panose="020B0604020202020204" pitchFamily="34" charset="0"/>
              <a:buChar char="•"/>
            </a:pPr>
            <a:r>
              <a:rPr lang="en-US" dirty="0"/>
              <a:t>Standard. </a:t>
            </a:r>
            <a:r>
              <a:rPr lang="en-IE" dirty="0"/>
              <a:t>Appropriate for Azure use in production environments</a:t>
            </a:r>
            <a:endParaRPr lang="en-US" b="1" dirty="0"/>
          </a:p>
          <a:p>
            <a:pPr marL="628650" lvl="1" indent="-171450">
              <a:buFont typeface="Arial" panose="020B0604020202020204" pitchFamily="34" charset="0"/>
              <a:buChar char="•"/>
            </a:pPr>
            <a:r>
              <a:rPr lang="en-US" dirty="0"/>
              <a:t>Professional Direct. Appropriate</a:t>
            </a:r>
            <a:r>
              <a:rPr lang="en-IE" dirty="0"/>
              <a:t> for organizations with business-critical dependence on Azure</a:t>
            </a:r>
            <a:endParaRPr lang="en-US" b="1" dirty="0"/>
          </a:p>
          <a:p>
            <a:pPr marL="628650" lvl="1" indent="-171450">
              <a:buFont typeface="Arial" panose="020B0604020202020204" pitchFamily="34" charset="0"/>
              <a:buChar char="•"/>
            </a:pPr>
            <a:r>
              <a:rPr lang="en-US" dirty="0"/>
              <a:t>Premier. I</a:t>
            </a:r>
            <a:r>
              <a:rPr lang="en-IE" dirty="0"/>
              <a:t>deal for organizations with substantial dependence on Microsoft products including Azure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6/7/2019 12:51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51701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You can select from a range of Azure subscription options, including:</a:t>
            </a:r>
          </a:p>
          <a:p>
            <a:pPr marL="171450" indent="-171450">
              <a:buFont typeface="Arial" panose="020B0604020202020204" pitchFamily="34" charset="0"/>
              <a:buChar char="•"/>
            </a:pPr>
            <a:r>
              <a:rPr lang="en-IE" sz="900" i="0" u="none" strike="noStrike" kern="1200" dirty="0">
                <a:solidFill>
                  <a:schemeClr val="tx1"/>
                </a:solidFill>
                <a:effectLst/>
                <a:latin typeface="Segoe UI Light" pitchFamily="34" charset="0"/>
                <a:ea typeface="+mn-ea"/>
                <a:cs typeface="+mn-cs"/>
              </a:rPr>
              <a:t>A free subscription</a:t>
            </a:r>
            <a:r>
              <a:rPr lang="en-IE" sz="900" b="0" i="0" u="none" strike="noStrike" kern="1200" dirty="0">
                <a:solidFill>
                  <a:schemeClr val="tx1"/>
                </a:solidFill>
                <a:effectLst/>
                <a:latin typeface="Segoe UI Light" pitchFamily="34" charset="0"/>
                <a:ea typeface="+mn-ea"/>
                <a:cs typeface="+mn-cs"/>
              </a:rPr>
              <a:t>. This subscription is for 30 days and includes a $200 credit. This allows you unlimited access to the free Azure products and then a limit of $200 to spend on the paid products. Your Azure services are disabled when the trial ends or when your credit expires for paid products, unless you upgrade to a paid subscription.</a:t>
            </a:r>
          </a:p>
          <a:p>
            <a:pPr marL="171450" indent="-171450">
              <a:buFont typeface="Arial" panose="020B0604020202020204" pitchFamily="34" charset="0"/>
              <a:buChar char="•"/>
            </a:pPr>
            <a:r>
              <a:rPr lang="en-IE" sz="900" i="0" u="none" strike="noStrike" kern="1200" dirty="0">
                <a:solidFill>
                  <a:schemeClr val="tx1"/>
                </a:solidFill>
                <a:effectLst/>
                <a:latin typeface="Segoe UI Light" pitchFamily="34" charset="0"/>
                <a:ea typeface="+mn-ea"/>
                <a:cs typeface="+mn-cs"/>
              </a:rPr>
              <a:t>Pay-As-You-Go subscription</a:t>
            </a:r>
            <a:r>
              <a:rPr lang="en-IE" sz="900" b="0" i="0" u="none" strike="noStrike" kern="1200" dirty="0">
                <a:solidFill>
                  <a:schemeClr val="tx1"/>
                </a:solidFill>
                <a:effectLst/>
                <a:latin typeface="Segoe UI Light" pitchFamily="34" charset="0"/>
                <a:ea typeface="+mn-ea"/>
                <a:cs typeface="+mn-cs"/>
              </a:rPr>
              <a:t>. This subscription allows you to pay for what you use by attaching a credit or debit card to your account. Organizations can apply to Microsoft for invoicing privileges.</a:t>
            </a:r>
          </a:p>
          <a:p>
            <a:pPr marL="171450" indent="-171450">
              <a:buFont typeface="Arial" panose="020B0604020202020204" pitchFamily="34" charset="0"/>
              <a:buChar char="•"/>
            </a:pPr>
            <a:r>
              <a:rPr lang="en-IE" sz="900" i="0" u="none" strike="noStrike" kern="1200" dirty="0">
                <a:solidFill>
                  <a:schemeClr val="tx1"/>
                </a:solidFill>
                <a:effectLst/>
                <a:latin typeface="Segoe UI Light" pitchFamily="34" charset="0"/>
                <a:ea typeface="+mn-ea"/>
                <a:cs typeface="+mn-cs"/>
              </a:rPr>
              <a:t>Member offers</a:t>
            </a:r>
            <a:r>
              <a:rPr lang="en-IE" sz="900" b="0" i="0" u="none" strike="noStrike" kern="1200" dirty="0">
                <a:solidFill>
                  <a:schemeClr val="tx1"/>
                </a:solidFill>
                <a:effectLst/>
                <a:latin typeface="Segoe UI Light" pitchFamily="34" charset="0"/>
                <a:ea typeface="+mn-ea"/>
                <a:cs typeface="+mn-cs"/>
              </a:rPr>
              <a:t>. Your existing membership to certain Microsoft products and services affords you credits for your Azure account and reduced rates on Azure services. For example, member offers are available to Microsoft Visual Studio subscribers, Microsoft Partner Network members, Microsoft BizSpark members, and Microsoft Imagine members.</a:t>
            </a:r>
          </a:p>
          <a:p>
            <a:pPr marL="171450" indent="-171450">
              <a:buFont typeface="Arial" panose="020B0604020202020204" pitchFamily="34" charset="0"/>
              <a:buChar char="•"/>
            </a:pPr>
            <a:endParaRPr lang="en-IE"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You could also </a:t>
            </a:r>
            <a:r>
              <a:rPr lang="en-IE" sz="900" b="0" i="0" u="none" strike="noStrike" kern="1200" dirty="0" err="1">
                <a:solidFill>
                  <a:schemeClr val="tx1"/>
                </a:solidFill>
                <a:effectLst/>
                <a:latin typeface="Segoe UI Light" pitchFamily="34" charset="0"/>
                <a:ea typeface="+mn-ea"/>
                <a:cs typeface="+mn-cs"/>
              </a:rPr>
              <a:t>menti</a:t>
            </a:r>
            <a:r>
              <a:rPr lang="en-IE" sz="900" b="0" i="0" u="none" strike="noStrike" kern="1200" dirty="0">
                <a:solidFill>
                  <a:schemeClr val="tx1"/>
                </a:solidFill>
                <a:effectLst/>
                <a:latin typeface="Segoe UI Light" pitchFamily="34" charset="0"/>
                <a:ea typeface="+mn-ea"/>
                <a:cs typeface="+mn-cs"/>
              </a:rPr>
              <a:t> that there are subscription service limits, as per here https://docs.microsoft.com/en-us/azure/azure-subscription-service-limits </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on Azure subscription offers, refer to </a:t>
            </a:r>
            <a:r>
              <a:rPr lang="en-IE" u="sng" dirty="0"/>
              <a:t>https://azure.microsoft.com/en-us/support/legal/offer-details/ </a:t>
            </a:r>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33866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You can manage your Azure subscriptions more effectively by using Azure Policy and Azure role-based access controls (RBACs). These provide distinct governance conditions that you can apply to each management group. The resources and subscriptions you assign to a management group automatically inherit the conditions that you apply to that management group.</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You can point out the presence of management groups for Human resources, IT with sub management groups for Production and then for different geographies, there is also one for Marketing. These are helping divide up and make the usage more manageable.</a:t>
            </a:r>
          </a:p>
          <a:p>
            <a:endParaRPr lang="en-IE" sz="900" b="0" i="0" u="none" strike="noStrike" kern="1200" dirty="0">
              <a:solidFill>
                <a:schemeClr val="tx1"/>
              </a:solidFill>
              <a:effectLst/>
              <a:latin typeface="Segoe UI Light" pitchFamily="34" charset="0"/>
              <a:ea typeface="+mn-ea"/>
              <a:cs typeface="+mn-cs"/>
            </a:endParaRPr>
          </a:p>
          <a:p>
            <a:r>
              <a:rPr lang="en-IE" sz="900" kern="1200" dirty="0">
                <a:solidFill>
                  <a:schemeClr val="tx1"/>
                </a:solidFill>
                <a:effectLst/>
                <a:latin typeface="Segoe UI Light" pitchFamily="34" charset="0"/>
                <a:ea typeface="+mn-ea"/>
                <a:cs typeface="+mn-cs"/>
              </a:rPr>
              <a:t>For more information about management groups, refer to: </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https://docs.microsoft.com/en-us/azure/governance/management-groups/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0563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These are containers that help you manage access, policy, and compliance for multiple subscriptions. All subscriptions in a management group automatically inherit the conditions applied to the management group.</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Subscriptions</a:t>
            </a:r>
            <a:r>
              <a:rPr lang="en-IE" sz="882" b="0" kern="1200" dirty="0">
                <a:solidFill>
                  <a:schemeClr val="tx1"/>
                </a:solidFill>
                <a:effectLst/>
                <a:latin typeface="Segoe UI Light" pitchFamily="34" charset="0"/>
                <a:ea typeface="+mn-ea"/>
                <a:cs typeface="+mn-cs"/>
              </a:rPr>
              <a:t>: A subscription groups together user accounts and the resources that have been created by those user accounts. For each subscription, there are limits or quotas on the amount of resources you can create and use. Organizations can use subscriptions to manage costs and the resources that are created by users, teams, or projects.</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Resource groups</a:t>
            </a:r>
            <a:r>
              <a:rPr lang="en-IE" sz="882" b="0" kern="1200" dirty="0">
                <a:solidFill>
                  <a:schemeClr val="tx1"/>
                </a:solidFill>
                <a:effectLst/>
                <a:latin typeface="Segoe UI Light" pitchFamily="34" charset="0"/>
                <a:ea typeface="+mn-ea"/>
                <a:cs typeface="+mn-cs"/>
              </a:rPr>
              <a:t>: A resource group is a logical container into which Azure resources like web apps, databases, and storage accounts are deployed and managed.</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Resources</a:t>
            </a:r>
            <a:r>
              <a:rPr lang="en-IE" sz="882" b="0" kern="1200" dirty="0">
                <a:solidFill>
                  <a:schemeClr val="tx1"/>
                </a:solidFill>
                <a:effectLst/>
                <a:latin typeface="Segoe UI Light" pitchFamily="34" charset="0"/>
                <a:ea typeface="+mn-ea"/>
                <a:cs typeface="+mn-cs"/>
              </a:rPr>
              <a:t>: Resources are instances of services that you create, like virtual machines, storage, or SQL databases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71856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882" b="0" kern="1200" dirty="0">
                <a:solidFill>
                  <a:schemeClr val="tx1"/>
                </a:solidFill>
                <a:effectLst/>
                <a:latin typeface="Segoe UI Light" pitchFamily="34" charset="0"/>
                <a:ea typeface="+mn-ea"/>
                <a:cs typeface="+mn-cs"/>
              </a:rPr>
              <a:t>In this walkthrough task we will create Azure Subscriptions based on organization structure and specific project use, we will then create Management groups to manage those newly created subscriptions. We will then elevate the logged in user account access, to allow it to manage all Azure subscriptions and management groups and add our subscriptions to our Management groups. We will then assign an Azure Policy for allowed locations to a Management group and subscription. We will then delete an Azure Subscription and delete the Management groups.</a:t>
            </a:r>
          </a:p>
          <a:p>
            <a:endParaRPr lang="en-US" b="0" dirty="0"/>
          </a:p>
          <a:p>
            <a:endParaRPr lang="en-US" dirty="0"/>
          </a:p>
          <a:p>
            <a:pPr rtl="0"/>
            <a:r>
              <a:rPr lang="en-IE" b="1" dirty="0"/>
              <a:t>Prerequisites</a:t>
            </a:r>
          </a:p>
          <a:p>
            <a:pPr rtl="0"/>
            <a:r>
              <a:rPr lang="en-IE" dirty="0"/>
              <a:t>You require need an Azure subscription to perform these steps. If you don't have one you can create one by following the steps outlined on the </a:t>
            </a:r>
            <a:r>
              <a:rPr lang="en-IE" sz="882" kern="1200" dirty="0">
                <a:solidFill>
                  <a:schemeClr val="tx1"/>
                </a:solidFill>
                <a:effectLst/>
                <a:latin typeface="Segoe UI Light" pitchFamily="34" charset="0"/>
                <a:ea typeface="+mn-ea"/>
                <a:cs typeface="+mn-cs"/>
                <a:hlinkClick r:id="rId3"/>
              </a:rPr>
              <a:t>Create your Azure free account today</a:t>
            </a:r>
            <a:r>
              <a:rPr lang="en-IE" dirty="0"/>
              <a:t> webpage.</a:t>
            </a:r>
          </a:p>
          <a:p>
            <a:pPr rtl="0"/>
            <a:r>
              <a:rPr lang="en-IE" dirty="0"/>
              <a:t>costs for running resources. You can delete all deployed resources by deleting the resource group in which they all reside.</a:t>
            </a:r>
          </a:p>
          <a:p>
            <a:endParaRPr lang="en-US" dirty="0"/>
          </a:p>
          <a:p>
            <a:endParaRPr lang="en-US" dirty="0"/>
          </a:p>
          <a:p>
            <a:r>
              <a:rPr lang="en-IE" sz="882" b="1" kern="1200" dirty="0">
                <a:solidFill>
                  <a:schemeClr val="tx1"/>
                </a:solidFill>
                <a:effectLst/>
                <a:latin typeface="Segoe UI Light" pitchFamily="34" charset="0"/>
                <a:ea typeface="+mn-ea"/>
                <a:cs typeface="+mn-cs"/>
              </a:rPr>
              <a:t>Steps</a:t>
            </a:r>
            <a:endParaRPr lang="en-IE" sz="882" b="0" kern="1200" dirty="0">
              <a:solidFill>
                <a:schemeClr val="tx1"/>
              </a:solidFill>
              <a:effectLst/>
              <a:latin typeface="Segoe UI Light" pitchFamily="34" charset="0"/>
              <a:ea typeface="+mn-ea"/>
              <a:cs typeface="+mn-cs"/>
            </a:endParaRPr>
          </a:p>
          <a:p>
            <a:r>
              <a:rPr lang="en-IE" sz="882" b="1" kern="1200" dirty="0">
                <a:solidFill>
                  <a:schemeClr val="tx1"/>
                </a:solidFill>
                <a:effectLst/>
                <a:latin typeface="Segoe UI Light" pitchFamily="34" charset="0"/>
                <a:ea typeface="+mn-ea"/>
                <a:cs typeface="+mn-cs"/>
              </a:rPr>
              <a:t>Create Subscriptions based on organization structure and specific project use</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 In the Azure Portal select </a:t>
            </a:r>
            <a:r>
              <a:rPr lang="en-IE" sz="882" b="1" kern="1200" dirty="0">
                <a:solidFill>
                  <a:schemeClr val="tx1"/>
                </a:solidFill>
                <a:effectLst/>
                <a:latin typeface="Segoe UI Light" pitchFamily="34" charset="0"/>
                <a:ea typeface="+mn-ea"/>
                <a:cs typeface="+mn-cs"/>
              </a:rPr>
              <a:t>Subscriptions</a:t>
            </a:r>
            <a:r>
              <a:rPr lang="en-IE" sz="882" b="0" kern="1200" dirty="0">
                <a:solidFill>
                  <a:schemeClr val="tx1"/>
                </a:solidFill>
                <a:effectLst/>
                <a:latin typeface="Segoe UI Light" pitchFamily="34" charset="0"/>
                <a:ea typeface="+mn-ea"/>
                <a:cs typeface="+mn-cs"/>
              </a:rPr>
              <a:t> from the left-hand side </a:t>
            </a:r>
            <a:r>
              <a:rPr lang="en-IE" sz="882" b="1" kern="1200" dirty="0">
                <a:solidFill>
                  <a:schemeClr val="tx1"/>
                </a:solidFill>
                <a:effectLst/>
                <a:latin typeface="Segoe UI Light" pitchFamily="34" charset="0"/>
                <a:ea typeface="+mn-ea"/>
                <a:cs typeface="+mn-cs"/>
              </a:rPr>
              <a:t>FAVORITES</a:t>
            </a:r>
            <a:r>
              <a:rPr lang="en-IE" sz="882" b="0" kern="1200" dirty="0">
                <a:solidFill>
                  <a:schemeClr val="tx1"/>
                </a:solidFill>
                <a:effectLst/>
                <a:latin typeface="Segoe UI Light" pitchFamily="34" charset="0"/>
                <a:ea typeface="+mn-ea"/>
                <a:cs typeface="+mn-cs"/>
              </a:rPr>
              <a:t> menu and on the subscriptions pane click </a:t>
            </a:r>
            <a:r>
              <a:rPr lang="en-IE" sz="882" b="1" kern="1200" dirty="0">
                <a:solidFill>
                  <a:schemeClr val="tx1"/>
                </a:solidFill>
                <a:effectLst/>
                <a:latin typeface="Segoe UI Light" pitchFamily="34" charset="0"/>
                <a:ea typeface="+mn-ea"/>
                <a:cs typeface="+mn-cs"/>
              </a:rPr>
              <a:t>+ Add</a:t>
            </a:r>
            <a:endParaRPr lang="en-IE" sz="882" b="0" kern="1200" dirty="0">
              <a:solidFill>
                <a:schemeClr val="tx1"/>
              </a:solidFill>
              <a:effectLst/>
              <a:latin typeface="Segoe UI Light" pitchFamily="34" charset="0"/>
              <a:ea typeface="+mn-ea"/>
              <a:cs typeface="+mn-cs"/>
            </a:endParaRPr>
          </a:p>
          <a:p>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The subscriptions listed in your Subscription pane will be different to what is displayed in the screenshot.</a:t>
            </a:r>
          </a:p>
          <a:p>
            <a:r>
              <a:rPr lang="en-IE" sz="882" b="0" kern="1200" dirty="0">
                <a:solidFill>
                  <a:schemeClr val="tx1"/>
                </a:solidFill>
                <a:effectLst/>
                <a:latin typeface="Segoe UI Light" pitchFamily="34" charset="0"/>
                <a:ea typeface="+mn-ea"/>
                <a:cs typeface="+mn-cs"/>
              </a:rPr>
              <a:t>2. Sign into your Azure account when prompted, and in the subsequent </a:t>
            </a:r>
            <a:r>
              <a:rPr lang="en-IE" sz="882" b="1" kern="1200" dirty="0">
                <a:solidFill>
                  <a:schemeClr val="tx1"/>
                </a:solidFill>
                <a:effectLst/>
                <a:latin typeface="Segoe UI Light" pitchFamily="34" charset="0"/>
                <a:ea typeface="+mn-ea"/>
                <a:cs typeface="+mn-cs"/>
              </a:rPr>
              <a:t>Add subscription</a:t>
            </a:r>
            <a:r>
              <a:rPr lang="en-IE" sz="882" b="0" kern="1200" dirty="0">
                <a:solidFill>
                  <a:schemeClr val="tx1"/>
                </a:solidFill>
                <a:effectLst/>
                <a:latin typeface="Segoe UI Light" pitchFamily="34" charset="0"/>
                <a:ea typeface="+mn-ea"/>
                <a:cs typeface="+mn-cs"/>
              </a:rPr>
              <a:t> under the </a:t>
            </a:r>
            <a:r>
              <a:rPr lang="en-IE" sz="882" b="1" kern="1200" dirty="0">
                <a:solidFill>
                  <a:schemeClr val="tx1"/>
                </a:solidFill>
                <a:effectLst/>
                <a:latin typeface="Segoe UI Light" pitchFamily="34" charset="0"/>
                <a:ea typeface="+mn-ea"/>
                <a:cs typeface="+mn-cs"/>
              </a:rPr>
              <a:t>Select an Offer</a:t>
            </a:r>
            <a:r>
              <a:rPr lang="en-IE" sz="882" b="0" kern="1200" dirty="0">
                <a:solidFill>
                  <a:schemeClr val="tx1"/>
                </a:solidFill>
                <a:effectLst/>
                <a:latin typeface="Segoe UI Light" pitchFamily="34" charset="0"/>
                <a:ea typeface="+mn-ea"/>
                <a:cs typeface="+mn-cs"/>
              </a:rPr>
              <a:t> section, select </a:t>
            </a:r>
            <a:r>
              <a:rPr lang="en-IE" sz="882" b="1" kern="1200" dirty="0">
                <a:solidFill>
                  <a:schemeClr val="tx1"/>
                </a:solidFill>
                <a:effectLst/>
                <a:latin typeface="Segoe UI Light" pitchFamily="34" charset="0"/>
                <a:ea typeface="+mn-ea"/>
                <a:cs typeface="+mn-cs"/>
              </a:rPr>
              <a:t>Pay-As-You-Go</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3. In the subsequent </a:t>
            </a:r>
            <a:r>
              <a:rPr lang="en-IE" sz="882" b="1" kern="1200" dirty="0">
                <a:solidFill>
                  <a:schemeClr val="tx1"/>
                </a:solidFill>
                <a:effectLst/>
                <a:latin typeface="Segoe UI Light" pitchFamily="34" charset="0"/>
                <a:ea typeface="+mn-ea"/>
                <a:cs typeface="+mn-cs"/>
              </a:rPr>
              <a:t>Azure Pay-As-You-Go signup</a:t>
            </a:r>
            <a:r>
              <a:rPr lang="en-IE" sz="882" b="0" kern="1200" dirty="0">
                <a:solidFill>
                  <a:schemeClr val="tx1"/>
                </a:solidFill>
                <a:effectLst/>
                <a:latin typeface="Segoe UI Light" pitchFamily="34" charset="0"/>
                <a:ea typeface="+mn-ea"/>
                <a:cs typeface="+mn-cs"/>
              </a:rPr>
              <a:t> page, under the </a:t>
            </a:r>
            <a:r>
              <a:rPr lang="en-IE" sz="882" b="1" kern="1200" dirty="0">
                <a:solidFill>
                  <a:schemeClr val="tx1"/>
                </a:solidFill>
                <a:effectLst/>
                <a:latin typeface="Segoe UI Light" pitchFamily="34" charset="0"/>
                <a:ea typeface="+mn-ea"/>
                <a:cs typeface="+mn-cs"/>
              </a:rPr>
              <a:t>Identity verification by phone</a:t>
            </a:r>
            <a:r>
              <a:rPr lang="en-IE" sz="882" b="0" kern="1200" dirty="0">
                <a:solidFill>
                  <a:schemeClr val="tx1"/>
                </a:solidFill>
                <a:effectLst/>
                <a:latin typeface="Segoe UI Light" pitchFamily="34" charset="0"/>
                <a:ea typeface="+mn-ea"/>
                <a:cs typeface="+mn-cs"/>
              </a:rPr>
              <a:t> section, ensure the </a:t>
            </a:r>
            <a:r>
              <a:rPr lang="en-IE" sz="882" b="1" kern="1200" dirty="0">
                <a:solidFill>
                  <a:schemeClr val="tx1"/>
                </a:solidFill>
                <a:effectLst/>
                <a:latin typeface="Segoe UI Light" pitchFamily="34" charset="0"/>
                <a:ea typeface="+mn-ea"/>
                <a:cs typeface="+mn-cs"/>
              </a:rPr>
              <a:t>Country code</a:t>
            </a:r>
            <a:r>
              <a:rPr lang="en-IE" sz="882" b="0" kern="1200" dirty="0">
                <a:solidFill>
                  <a:schemeClr val="tx1"/>
                </a:solidFill>
                <a:effectLst/>
                <a:latin typeface="Segoe UI Light" pitchFamily="34" charset="0"/>
                <a:ea typeface="+mn-ea"/>
                <a:cs typeface="+mn-cs"/>
              </a:rPr>
              <a:t> and </a:t>
            </a:r>
            <a:r>
              <a:rPr lang="en-IE" sz="882" b="1" kern="1200" dirty="0">
                <a:solidFill>
                  <a:schemeClr val="tx1"/>
                </a:solidFill>
                <a:effectLst/>
                <a:latin typeface="Segoe UI Light" pitchFamily="34" charset="0"/>
                <a:ea typeface="+mn-ea"/>
                <a:cs typeface="+mn-cs"/>
              </a:rPr>
              <a:t>Phone number</a:t>
            </a:r>
            <a:r>
              <a:rPr lang="en-IE" sz="882" b="0" kern="1200" dirty="0">
                <a:solidFill>
                  <a:schemeClr val="tx1"/>
                </a:solidFill>
                <a:effectLst/>
                <a:latin typeface="Segoe UI Light" pitchFamily="34" charset="0"/>
                <a:ea typeface="+mn-ea"/>
                <a:cs typeface="+mn-cs"/>
              </a:rPr>
              <a:t> details are correct then select either </a:t>
            </a:r>
            <a:r>
              <a:rPr lang="en-IE" sz="882" b="1" kern="1200" dirty="0">
                <a:solidFill>
                  <a:schemeClr val="tx1"/>
                </a:solidFill>
                <a:effectLst/>
                <a:latin typeface="Segoe UI Light" pitchFamily="34" charset="0"/>
                <a:ea typeface="+mn-ea"/>
                <a:cs typeface="+mn-cs"/>
              </a:rPr>
              <a:t>Text me</a:t>
            </a:r>
            <a:r>
              <a:rPr lang="en-IE" sz="882" b="0" kern="1200" dirty="0">
                <a:solidFill>
                  <a:schemeClr val="tx1"/>
                </a:solidFill>
                <a:effectLst/>
                <a:latin typeface="Segoe UI Light" pitchFamily="34" charset="0"/>
                <a:ea typeface="+mn-ea"/>
                <a:cs typeface="+mn-cs"/>
              </a:rPr>
              <a:t> or </a:t>
            </a:r>
            <a:r>
              <a:rPr lang="en-IE" sz="882" b="1" kern="1200" dirty="0">
                <a:solidFill>
                  <a:schemeClr val="tx1"/>
                </a:solidFill>
                <a:effectLst/>
                <a:latin typeface="Segoe UI Light" pitchFamily="34" charset="0"/>
                <a:ea typeface="+mn-ea"/>
                <a:cs typeface="+mn-cs"/>
              </a:rPr>
              <a:t>Call me</a:t>
            </a:r>
            <a:r>
              <a:rPr lang="en-IE" sz="882" b="0" kern="1200" dirty="0">
                <a:solidFill>
                  <a:schemeClr val="tx1"/>
                </a:solidFill>
                <a:effectLst/>
                <a:latin typeface="Segoe UI Light" pitchFamily="34" charset="0"/>
                <a:ea typeface="+mn-ea"/>
                <a:cs typeface="+mn-cs"/>
              </a:rPr>
              <a:t> and follow the prompts to complete the identity validation process.</a:t>
            </a:r>
          </a:p>
          <a:p>
            <a:r>
              <a:rPr lang="en-IE" sz="882" b="0" kern="1200" dirty="0">
                <a:solidFill>
                  <a:schemeClr val="tx1"/>
                </a:solidFill>
                <a:effectLst/>
                <a:latin typeface="Segoe UI Light" pitchFamily="34" charset="0"/>
                <a:ea typeface="+mn-ea"/>
                <a:cs typeface="+mn-cs"/>
              </a:rPr>
              <a:t>4. In the </a:t>
            </a:r>
            <a:r>
              <a:rPr lang="en-IE" sz="882" b="1" kern="1200" dirty="0">
                <a:solidFill>
                  <a:schemeClr val="tx1"/>
                </a:solidFill>
                <a:effectLst/>
                <a:latin typeface="Segoe UI Light" pitchFamily="34" charset="0"/>
                <a:ea typeface="+mn-ea"/>
                <a:cs typeface="+mn-cs"/>
              </a:rPr>
              <a:t>Payment information</a:t>
            </a:r>
            <a:r>
              <a:rPr lang="en-IE" sz="882" b="0" kern="1200" dirty="0">
                <a:solidFill>
                  <a:schemeClr val="tx1"/>
                </a:solidFill>
                <a:effectLst/>
                <a:latin typeface="Segoe UI Light" pitchFamily="34" charset="0"/>
                <a:ea typeface="+mn-ea"/>
                <a:cs typeface="+mn-cs"/>
              </a:rPr>
              <a:t> either accept the existing payment method or add a new one and follow the prompts by clicking the </a:t>
            </a:r>
            <a:r>
              <a:rPr lang="en-IE" sz="882" b="1" kern="1200" dirty="0">
                <a:solidFill>
                  <a:schemeClr val="tx1"/>
                </a:solidFill>
                <a:effectLst/>
                <a:latin typeface="Segoe UI Light" pitchFamily="34" charset="0"/>
                <a:ea typeface="+mn-ea"/>
                <a:cs typeface="+mn-cs"/>
              </a:rPr>
              <a:t>Add a new payment method</a:t>
            </a:r>
            <a:r>
              <a:rPr lang="en-IE" sz="882" b="0" kern="1200" dirty="0">
                <a:solidFill>
                  <a:schemeClr val="tx1"/>
                </a:solidFill>
                <a:effectLst/>
                <a:latin typeface="Segoe UI Light" pitchFamily="34" charset="0"/>
                <a:ea typeface="+mn-ea"/>
                <a:cs typeface="+mn-cs"/>
              </a:rPr>
              <a:t> link and when complete click </a:t>
            </a:r>
            <a:r>
              <a:rPr lang="en-IE" sz="882" b="1" kern="1200" dirty="0">
                <a:solidFill>
                  <a:schemeClr val="tx1"/>
                </a:solidFill>
                <a:effectLst/>
                <a:latin typeface="Segoe UI Light" pitchFamily="34" charset="0"/>
                <a:ea typeface="+mn-ea"/>
                <a:cs typeface="+mn-cs"/>
              </a:rPr>
              <a:t>Next</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5. In the </a:t>
            </a:r>
            <a:r>
              <a:rPr lang="en-IE" sz="882" b="1" kern="1200" dirty="0">
                <a:solidFill>
                  <a:schemeClr val="tx1"/>
                </a:solidFill>
                <a:effectLst/>
                <a:latin typeface="Segoe UI Light" pitchFamily="34" charset="0"/>
                <a:ea typeface="+mn-ea"/>
                <a:cs typeface="+mn-cs"/>
              </a:rPr>
              <a:t>Add technical support</a:t>
            </a:r>
            <a:r>
              <a:rPr lang="en-IE" sz="882" b="0" kern="1200" dirty="0">
                <a:solidFill>
                  <a:schemeClr val="tx1"/>
                </a:solidFill>
                <a:effectLst/>
                <a:latin typeface="Segoe UI Light" pitchFamily="34" charset="0"/>
                <a:ea typeface="+mn-ea"/>
                <a:cs typeface="+mn-cs"/>
              </a:rPr>
              <a:t> section select the radio button for </a:t>
            </a:r>
            <a:r>
              <a:rPr lang="en-IE" sz="882" b="1" kern="1200" dirty="0">
                <a:solidFill>
                  <a:schemeClr val="tx1"/>
                </a:solidFill>
                <a:effectLst/>
                <a:latin typeface="Segoe UI Light" pitchFamily="34" charset="0"/>
                <a:ea typeface="+mn-ea"/>
                <a:cs typeface="+mn-cs"/>
              </a:rPr>
              <a:t>No technical support...</a:t>
            </a:r>
            <a:r>
              <a:rPr lang="en-IE" sz="882" b="0" kern="1200" dirty="0">
                <a:solidFill>
                  <a:schemeClr val="tx1"/>
                </a:solidFill>
                <a:effectLst/>
                <a:latin typeface="Segoe UI Light" pitchFamily="34" charset="0"/>
                <a:ea typeface="+mn-ea"/>
                <a:cs typeface="+mn-cs"/>
              </a:rPr>
              <a:t> and click </a:t>
            </a:r>
            <a:r>
              <a:rPr lang="en-IE" sz="882" b="1" kern="1200" dirty="0">
                <a:solidFill>
                  <a:schemeClr val="tx1"/>
                </a:solidFill>
                <a:effectLst/>
                <a:latin typeface="Segoe UI Light" pitchFamily="34" charset="0"/>
                <a:ea typeface="+mn-ea"/>
                <a:cs typeface="+mn-cs"/>
              </a:rPr>
              <a:t>Next</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6. In the </a:t>
            </a:r>
            <a:r>
              <a:rPr lang="en-IE" sz="882" b="1" kern="1200" dirty="0">
                <a:solidFill>
                  <a:schemeClr val="tx1"/>
                </a:solidFill>
                <a:effectLst/>
                <a:latin typeface="Segoe UI Light" pitchFamily="34" charset="0"/>
                <a:ea typeface="+mn-ea"/>
                <a:cs typeface="+mn-cs"/>
              </a:rPr>
              <a:t>Agreement</a:t>
            </a:r>
            <a:r>
              <a:rPr lang="en-IE" sz="882" b="0" kern="1200" dirty="0">
                <a:solidFill>
                  <a:schemeClr val="tx1"/>
                </a:solidFill>
                <a:effectLst/>
                <a:latin typeface="Segoe UI Light" pitchFamily="34" charset="0"/>
                <a:ea typeface="+mn-ea"/>
                <a:cs typeface="+mn-cs"/>
              </a:rPr>
              <a:t> section check the checkbox for </a:t>
            </a:r>
            <a:r>
              <a:rPr lang="en-IE" sz="882" b="1" kern="1200" dirty="0">
                <a:solidFill>
                  <a:schemeClr val="tx1"/>
                </a:solidFill>
                <a:effectLst/>
                <a:latin typeface="Segoe UI Light" pitchFamily="34" charset="0"/>
                <a:ea typeface="+mn-ea"/>
                <a:cs typeface="+mn-cs"/>
              </a:rPr>
              <a:t>I agree to the subscription agreement....</a:t>
            </a:r>
            <a:r>
              <a:rPr lang="en-IE" sz="882" b="0" kern="1200" dirty="0">
                <a:solidFill>
                  <a:schemeClr val="tx1"/>
                </a:solidFill>
                <a:effectLst/>
                <a:latin typeface="Segoe UI Light" pitchFamily="34" charset="0"/>
                <a:ea typeface="+mn-ea"/>
                <a:cs typeface="+mn-cs"/>
              </a:rPr>
              <a:t> and click the </a:t>
            </a:r>
            <a:r>
              <a:rPr lang="en-IE" sz="882" b="1" kern="1200" dirty="0">
                <a:solidFill>
                  <a:schemeClr val="tx1"/>
                </a:solidFill>
                <a:effectLst/>
                <a:latin typeface="Segoe UI Light" pitchFamily="34" charset="0"/>
                <a:ea typeface="+mn-ea"/>
                <a:cs typeface="+mn-cs"/>
              </a:rPr>
              <a:t>Sign Up</a:t>
            </a:r>
            <a:r>
              <a:rPr lang="en-IE" sz="882" b="0" kern="1200" dirty="0">
                <a:solidFill>
                  <a:schemeClr val="tx1"/>
                </a:solidFill>
                <a:effectLst/>
                <a:latin typeface="Segoe UI Light" pitchFamily="34" charset="0"/>
                <a:ea typeface="+mn-ea"/>
                <a:cs typeface="+mn-cs"/>
              </a:rPr>
              <a:t> button</a:t>
            </a:r>
          </a:p>
          <a:p>
            <a:r>
              <a:rPr lang="en-IE" sz="882" b="0" kern="1200" dirty="0">
                <a:solidFill>
                  <a:schemeClr val="tx1"/>
                </a:solidFill>
                <a:effectLst/>
                <a:latin typeface="Segoe UI Light" pitchFamily="34" charset="0"/>
                <a:ea typeface="+mn-ea"/>
                <a:cs typeface="+mn-cs"/>
              </a:rPr>
              <a:t>7. You will be taken then to the </a:t>
            </a:r>
            <a:r>
              <a:rPr lang="en-IE" sz="882" b="1" kern="1200" dirty="0" err="1">
                <a:solidFill>
                  <a:schemeClr val="tx1"/>
                </a:solidFill>
                <a:effectLst/>
                <a:latin typeface="Segoe UI Light" pitchFamily="34" charset="0"/>
                <a:ea typeface="+mn-ea"/>
                <a:cs typeface="+mn-cs"/>
              </a:rPr>
              <a:t>Quickstart</a:t>
            </a:r>
            <a:r>
              <a:rPr lang="en-IE" sz="882" b="1" kern="1200" dirty="0">
                <a:solidFill>
                  <a:schemeClr val="tx1"/>
                </a:solidFill>
                <a:effectLst/>
                <a:latin typeface="Segoe UI Light" pitchFamily="34" charset="0"/>
                <a:ea typeface="+mn-ea"/>
                <a:cs typeface="+mn-cs"/>
              </a:rPr>
              <a:t> Center</a:t>
            </a:r>
            <a:r>
              <a:rPr lang="en-IE" sz="882" b="0" kern="1200" dirty="0">
                <a:solidFill>
                  <a:schemeClr val="tx1"/>
                </a:solidFill>
                <a:effectLst/>
                <a:latin typeface="Segoe UI Light" pitchFamily="34" charset="0"/>
                <a:ea typeface="+mn-ea"/>
                <a:cs typeface="+mn-cs"/>
              </a:rPr>
              <a:t> page in the Azure Portal. If you have time you can take a moment click on the </a:t>
            </a:r>
            <a:r>
              <a:rPr lang="en-IE" sz="882" b="1" kern="1200" dirty="0">
                <a:solidFill>
                  <a:schemeClr val="tx1"/>
                </a:solidFill>
                <a:effectLst/>
                <a:latin typeface="Segoe UI Light" pitchFamily="34" charset="0"/>
                <a:ea typeface="+mn-ea"/>
                <a:cs typeface="+mn-cs"/>
              </a:rPr>
              <a:t>Open &gt;</a:t>
            </a:r>
            <a:r>
              <a:rPr lang="en-IE" sz="882" b="0" kern="1200" dirty="0">
                <a:solidFill>
                  <a:schemeClr val="tx1"/>
                </a:solidFill>
                <a:effectLst/>
                <a:latin typeface="Segoe UI Light" pitchFamily="34" charset="0"/>
                <a:ea typeface="+mn-ea"/>
                <a:cs typeface="+mn-cs"/>
              </a:rPr>
              <a:t> link in the </a:t>
            </a:r>
            <a:r>
              <a:rPr lang="en-IE" sz="882" b="1" kern="1200" dirty="0">
                <a:solidFill>
                  <a:schemeClr val="tx1"/>
                </a:solidFill>
                <a:effectLst/>
                <a:latin typeface="Segoe UI Light" pitchFamily="34" charset="0"/>
                <a:ea typeface="+mn-ea"/>
                <a:cs typeface="+mn-cs"/>
              </a:rPr>
              <a:t>Introduction to Azure Setup</a:t>
            </a:r>
            <a:r>
              <a:rPr lang="en-IE" sz="882" b="0" kern="1200" dirty="0">
                <a:solidFill>
                  <a:schemeClr val="tx1"/>
                </a:solidFill>
                <a:effectLst/>
                <a:latin typeface="Segoe UI Light" pitchFamily="34" charset="0"/>
                <a:ea typeface="+mn-ea"/>
                <a:cs typeface="+mn-cs"/>
              </a:rPr>
              <a:t> and read through some of the Steps and details available within it, such as </a:t>
            </a:r>
            <a:r>
              <a:rPr lang="en-IE" sz="882" b="1" kern="1200" dirty="0">
                <a:solidFill>
                  <a:schemeClr val="tx1"/>
                </a:solidFill>
                <a:effectLst/>
                <a:latin typeface="Segoe UI Light" pitchFamily="34" charset="0"/>
                <a:ea typeface="+mn-ea"/>
                <a:cs typeface="+mn-cs"/>
              </a:rPr>
              <a:t>Organize resources</a:t>
            </a:r>
            <a:r>
              <a:rPr lang="en-IE" sz="882" b="0" kern="1200" dirty="0">
                <a:solidFill>
                  <a:schemeClr val="tx1"/>
                </a:solidFill>
                <a:effectLst/>
                <a:latin typeface="Segoe UI Light" pitchFamily="34" charset="0"/>
                <a:ea typeface="+mn-ea"/>
                <a:cs typeface="+mn-cs"/>
              </a:rPr>
              <a:t> and then the </a:t>
            </a:r>
            <a:r>
              <a:rPr lang="en-IE" sz="882" b="1" kern="1200" dirty="0">
                <a:solidFill>
                  <a:schemeClr val="tx1"/>
                </a:solidFill>
                <a:effectLst/>
                <a:latin typeface="Segoe UI Light" pitchFamily="34" charset="0"/>
                <a:ea typeface="+mn-ea"/>
                <a:cs typeface="+mn-cs"/>
              </a:rPr>
              <a:t>Azure management groups and hierarchy</a:t>
            </a:r>
            <a:r>
              <a:rPr lang="en-IE" sz="882" b="0" kern="1200" dirty="0">
                <a:solidFill>
                  <a:schemeClr val="tx1"/>
                </a:solidFill>
                <a:effectLst/>
                <a:latin typeface="Segoe UI Light" pitchFamily="34" charset="0"/>
                <a:ea typeface="+mn-ea"/>
                <a:cs typeface="+mn-cs"/>
              </a:rPr>
              <a:t> tab. You will also receive a mail informing you that your Azure subscription is ready.</a:t>
            </a:r>
          </a:p>
          <a:p>
            <a:r>
              <a:rPr lang="en-IE" sz="882" b="0" kern="1200" dirty="0">
                <a:solidFill>
                  <a:schemeClr val="tx1"/>
                </a:solidFill>
                <a:effectLst/>
                <a:latin typeface="Segoe UI Light" pitchFamily="34" charset="0"/>
                <a:ea typeface="+mn-ea"/>
                <a:cs typeface="+mn-cs"/>
              </a:rPr>
              <a:t>8. Return Subscriptions pane and verify your new subscription is listed under subscriptions. If it is not displaying you may have to uncheck the box </a:t>
            </a:r>
            <a:r>
              <a:rPr lang="en-IE" sz="882" b="1" kern="1200" dirty="0">
                <a:solidFill>
                  <a:schemeClr val="tx1"/>
                </a:solidFill>
                <a:effectLst/>
                <a:latin typeface="Segoe UI Light" pitchFamily="34" charset="0"/>
                <a:ea typeface="+mn-ea"/>
                <a:cs typeface="+mn-cs"/>
              </a:rPr>
              <a:t>Show only subscriptions selected in the global subscriptions filter</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9. Double click on the subscription to open it, and in the </a:t>
            </a:r>
            <a:r>
              <a:rPr lang="en-IE" sz="882" b="1" kern="1200" dirty="0">
                <a:solidFill>
                  <a:schemeClr val="tx1"/>
                </a:solidFill>
                <a:effectLst/>
                <a:latin typeface="Segoe UI Light" pitchFamily="34" charset="0"/>
                <a:ea typeface="+mn-ea"/>
                <a:cs typeface="+mn-cs"/>
              </a:rPr>
              <a:t>Pay-As-You-Go</a:t>
            </a:r>
            <a:r>
              <a:rPr lang="en-IE" sz="882" b="0" kern="1200" dirty="0">
                <a:solidFill>
                  <a:schemeClr val="tx1"/>
                </a:solidFill>
                <a:effectLst/>
                <a:latin typeface="Segoe UI Light" pitchFamily="34" charset="0"/>
                <a:ea typeface="+mn-ea"/>
                <a:cs typeface="+mn-cs"/>
              </a:rPr>
              <a:t> pane, note the various fields and data available, then go to the </a:t>
            </a:r>
            <a:r>
              <a:rPr lang="en-IE" sz="882" b="1" kern="1200" dirty="0">
                <a:solidFill>
                  <a:schemeClr val="tx1"/>
                </a:solidFill>
                <a:effectLst/>
                <a:latin typeface="Segoe UI Light" pitchFamily="34" charset="0"/>
                <a:ea typeface="+mn-ea"/>
                <a:cs typeface="+mn-cs"/>
              </a:rPr>
              <a:t>Overview</a:t>
            </a:r>
            <a:r>
              <a:rPr lang="en-IE" sz="882" b="0" kern="1200" dirty="0">
                <a:solidFill>
                  <a:schemeClr val="tx1"/>
                </a:solidFill>
                <a:effectLst/>
                <a:latin typeface="Segoe UI Light" pitchFamily="34" charset="0"/>
                <a:ea typeface="+mn-ea"/>
                <a:cs typeface="+mn-cs"/>
              </a:rPr>
              <a:t> section and click </a:t>
            </a:r>
            <a:r>
              <a:rPr lang="en-IE" sz="882" b="1" kern="1200" dirty="0">
                <a:solidFill>
                  <a:schemeClr val="tx1"/>
                </a:solidFill>
                <a:effectLst/>
                <a:latin typeface="Segoe UI Light" pitchFamily="34" charset="0"/>
                <a:ea typeface="+mn-ea"/>
                <a:cs typeface="+mn-cs"/>
              </a:rPr>
              <a:t>Rename</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10. In the </a:t>
            </a:r>
            <a:r>
              <a:rPr lang="en-IE" sz="882" b="1" kern="1200" dirty="0">
                <a:solidFill>
                  <a:schemeClr val="tx1"/>
                </a:solidFill>
                <a:effectLst/>
                <a:latin typeface="Segoe UI Light" pitchFamily="34" charset="0"/>
                <a:ea typeface="+mn-ea"/>
                <a:cs typeface="+mn-cs"/>
              </a:rPr>
              <a:t>Subscription name</a:t>
            </a:r>
            <a:r>
              <a:rPr lang="en-IE" sz="882" b="0" kern="1200" dirty="0">
                <a:solidFill>
                  <a:schemeClr val="tx1"/>
                </a:solidFill>
                <a:effectLst/>
                <a:latin typeface="Segoe UI Light" pitchFamily="34" charset="0"/>
                <a:ea typeface="+mn-ea"/>
                <a:cs typeface="+mn-cs"/>
              </a:rPr>
              <a:t> blade enter a user friendly name based on an organization structure i.e. </a:t>
            </a:r>
            <a:r>
              <a:rPr lang="en-IE" sz="882" b="1" kern="1200" dirty="0">
                <a:solidFill>
                  <a:schemeClr val="tx1"/>
                </a:solidFill>
                <a:effectLst/>
                <a:latin typeface="Segoe UI Light" pitchFamily="34" charset="0"/>
                <a:ea typeface="+mn-ea"/>
                <a:cs typeface="+mn-cs"/>
              </a:rPr>
              <a:t>IT Department</a:t>
            </a:r>
            <a:r>
              <a:rPr lang="en-IE" sz="882" b="0" kern="1200" dirty="0">
                <a:solidFill>
                  <a:schemeClr val="tx1"/>
                </a:solidFill>
                <a:effectLst/>
                <a:latin typeface="Segoe UI Light" pitchFamily="34" charset="0"/>
                <a:ea typeface="+mn-ea"/>
                <a:cs typeface="+mn-cs"/>
              </a:rPr>
              <a:t>, and click </a:t>
            </a:r>
            <a:r>
              <a:rPr lang="en-IE" sz="882" b="1" kern="1200" dirty="0">
                <a:solidFill>
                  <a:schemeClr val="tx1"/>
                </a:solidFill>
                <a:effectLst/>
                <a:latin typeface="Segoe UI Light" pitchFamily="34" charset="0"/>
                <a:ea typeface="+mn-ea"/>
                <a:cs typeface="+mn-cs"/>
              </a:rPr>
              <a:t>Save</a:t>
            </a:r>
            <a:r>
              <a:rPr lang="en-IE" sz="882" b="0" kern="1200" dirty="0">
                <a:solidFill>
                  <a:schemeClr val="tx1"/>
                </a:solidFill>
                <a:effectLst/>
                <a:latin typeface="Segoe UI Light" pitchFamily="34" charset="0"/>
                <a:ea typeface="+mn-ea"/>
                <a:cs typeface="+mn-cs"/>
              </a:rPr>
              <a:t>, and close the pane.</a:t>
            </a:r>
          </a:p>
          <a:p>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After you update the name, it may take some time for the portal to reflect the change. Please try refreshing the page after approx. 5 minutes.</a:t>
            </a:r>
          </a:p>
          <a:p>
            <a:r>
              <a:rPr lang="en-IE" sz="882" b="0" kern="1200" dirty="0">
                <a:solidFill>
                  <a:schemeClr val="tx1"/>
                </a:solidFill>
                <a:effectLst/>
                <a:latin typeface="Segoe UI Light" pitchFamily="34" charset="0"/>
                <a:ea typeface="+mn-ea"/>
                <a:cs typeface="+mn-cs"/>
              </a:rPr>
              <a:t>11. Return to the </a:t>
            </a:r>
            <a:r>
              <a:rPr lang="en-IE" sz="882" b="1" kern="1200" dirty="0">
                <a:solidFill>
                  <a:schemeClr val="tx1"/>
                </a:solidFill>
                <a:effectLst/>
                <a:latin typeface="Segoe UI Light" pitchFamily="34" charset="0"/>
                <a:ea typeface="+mn-ea"/>
                <a:cs typeface="+mn-cs"/>
              </a:rPr>
              <a:t>Subscriptions</a:t>
            </a:r>
            <a:r>
              <a:rPr lang="en-IE" sz="882" b="0" kern="1200" dirty="0">
                <a:solidFill>
                  <a:schemeClr val="tx1"/>
                </a:solidFill>
                <a:effectLst/>
                <a:latin typeface="Segoe UI Light" pitchFamily="34" charset="0"/>
                <a:ea typeface="+mn-ea"/>
                <a:cs typeface="+mn-cs"/>
              </a:rPr>
              <a:t> pane and verify the newly renamed subscription is present.</a:t>
            </a:r>
          </a:p>
          <a:p>
            <a:r>
              <a:rPr lang="en-IE" sz="882" b="0" kern="1200" dirty="0">
                <a:solidFill>
                  <a:schemeClr val="tx1"/>
                </a:solidFill>
                <a:effectLst/>
                <a:latin typeface="Segoe UI Light" pitchFamily="34" charset="0"/>
                <a:ea typeface="+mn-ea"/>
                <a:cs typeface="+mn-cs"/>
              </a:rPr>
              <a:t>12. Repeat Steps </a:t>
            </a:r>
            <a:r>
              <a:rPr lang="en-IE" sz="882" b="1" kern="1200" dirty="0">
                <a:solidFill>
                  <a:schemeClr val="tx1"/>
                </a:solidFill>
                <a:effectLst/>
                <a:latin typeface="Segoe UI Light" pitchFamily="34" charset="0"/>
                <a:ea typeface="+mn-ea"/>
                <a:cs typeface="+mn-cs"/>
              </a:rPr>
              <a:t>1</a:t>
            </a:r>
            <a:r>
              <a:rPr lang="en-IE" sz="882" b="0" kern="1200" dirty="0">
                <a:solidFill>
                  <a:schemeClr val="tx1"/>
                </a:solidFill>
                <a:effectLst/>
                <a:latin typeface="Segoe UI Light" pitchFamily="34" charset="0"/>
                <a:ea typeface="+mn-ea"/>
                <a:cs typeface="+mn-cs"/>
              </a:rPr>
              <a:t> to </a:t>
            </a:r>
            <a:r>
              <a:rPr lang="en-IE" sz="882" b="1" kern="1200" dirty="0">
                <a:solidFill>
                  <a:schemeClr val="tx1"/>
                </a:solidFill>
                <a:effectLst/>
                <a:latin typeface="Segoe UI Light" pitchFamily="34" charset="0"/>
                <a:ea typeface="+mn-ea"/>
                <a:cs typeface="+mn-cs"/>
              </a:rPr>
              <a:t>12</a:t>
            </a:r>
            <a:r>
              <a:rPr lang="en-IE" sz="882" b="0" kern="1200" dirty="0">
                <a:solidFill>
                  <a:schemeClr val="tx1"/>
                </a:solidFill>
                <a:effectLst/>
                <a:latin typeface="Segoe UI Light" pitchFamily="34" charset="0"/>
                <a:ea typeface="+mn-ea"/>
                <a:cs typeface="+mn-cs"/>
              </a:rPr>
              <a:t> to create another Pay-As-You-Go subscription, entering the same data entered previously when required except this time, use the subscription name </a:t>
            </a:r>
            <a:r>
              <a:rPr lang="en-IE" sz="882" b="1" kern="1200" dirty="0">
                <a:solidFill>
                  <a:schemeClr val="tx1"/>
                </a:solidFill>
                <a:effectLst/>
                <a:latin typeface="Segoe UI Light" pitchFamily="34" charset="0"/>
                <a:ea typeface="+mn-ea"/>
                <a:cs typeface="+mn-cs"/>
              </a:rPr>
              <a:t>New Product Launch</a:t>
            </a:r>
            <a:r>
              <a:rPr lang="en-IE" sz="882" b="0" kern="1200" dirty="0">
                <a:solidFill>
                  <a:schemeClr val="tx1"/>
                </a:solidFill>
                <a:effectLst/>
                <a:latin typeface="Segoe UI Light" pitchFamily="34" charset="0"/>
                <a:ea typeface="+mn-ea"/>
                <a:cs typeface="+mn-cs"/>
              </a:rPr>
              <a:t>. When finished both newly created subscriptions should be present in the Subscriptions pane. </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Creating multiple subscriptions and naming them for specific purposes allows us manage them more easily, particularly from a security and billing/cost management perspective. We could also create subscriptions specific to other criteria such as geography, workload or any other requirement you have to differentiate resources.</a:t>
            </a:r>
          </a:p>
          <a:p>
            <a:br>
              <a:rPr lang="en-IE" sz="882" b="0" kern="1200" dirty="0">
                <a:solidFill>
                  <a:schemeClr val="tx1"/>
                </a:solidFill>
                <a:effectLst/>
                <a:latin typeface="Segoe UI Light" pitchFamily="34" charset="0"/>
                <a:ea typeface="+mn-ea"/>
                <a:cs typeface="+mn-cs"/>
              </a:rPr>
            </a:br>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Create Management groups to manage newly created subscriptions</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If your organization has many subscriptions, you may need a way to efficiently manage access, policies, and compliance for those subscriptions. Azure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provide a level of scope above subscriptions. You organize subscriptions into `containers` called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and then apply your governance conditions to the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If you have multiple subscriptions in a </a:t>
            </a:r>
            <a:r>
              <a:rPr lang="en-IE" sz="882" b="1" kern="1200" dirty="0">
                <a:solidFill>
                  <a:schemeClr val="tx1"/>
                </a:solidFill>
                <a:effectLst/>
                <a:latin typeface="Segoe UI Light" pitchFamily="34" charset="0"/>
                <a:ea typeface="+mn-ea"/>
                <a:cs typeface="+mn-cs"/>
              </a:rPr>
              <a:t>Management group</a:t>
            </a:r>
            <a:r>
              <a:rPr lang="en-IE" sz="882" b="0" kern="1200" dirty="0">
                <a:solidFill>
                  <a:schemeClr val="tx1"/>
                </a:solidFill>
                <a:effectLst/>
                <a:latin typeface="Segoe UI Light" pitchFamily="34" charset="0"/>
                <a:ea typeface="+mn-ea"/>
                <a:cs typeface="+mn-cs"/>
              </a:rPr>
              <a:t> this helps to greatly simplify the management of those subscriptions. The key aspect is to create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representing various parts of your business or your needs, and placing subscriptions in those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which will have similar management requirements.</a:t>
            </a:r>
          </a:p>
          <a:p>
            <a:r>
              <a:rPr lang="en-IE" sz="882" b="0" kern="1200" dirty="0">
                <a:solidFill>
                  <a:schemeClr val="tx1"/>
                </a:solidFill>
                <a:effectLst/>
                <a:latin typeface="Segoe UI Light" pitchFamily="34" charset="0"/>
                <a:ea typeface="+mn-ea"/>
                <a:cs typeface="+mn-cs"/>
              </a:rPr>
              <a:t>1. In the Azure Portal select </a:t>
            </a:r>
            <a:r>
              <a:rPr lang="en-IE" sz="882" b="1" kern="1200" dirty="0">
                <a:solidFill>
                  <a:schemeClr val="tx1"/>
                </a:solidFill>
                <a:effectLst/>
                <a:latin typeface="Segoe UI Light" pitchFamily="34" charset="0"/>
                <a:ea typeface="+mn-ea"/>
                <a:cs typeface="+mn-cs"/>
              </a:rPr>
              <a:t>Cost Management + Billing</a:t>
            </a:r>
            <a:r>
              <a:rPr lang="en-IE" sz="882" b="0" kern="1200" dirty="0">
                <a:solidFill>
                  <a:schemeClr val="tx1"/>
                </a:solidFill>
                <a:effectLst/>
                <a:latin typeface="Segoe UI Light" pitchFamily="34" charset="0"/>
                <a:ea typeface="+mn-ea"/>
                <a:cs typeface="+mn-cs"/>
              </a:rPr>
              <a:t> from the left hand side </a:t>
            </a:r>
            <a:r>
              <a:rPr lang="en-IE" sz="882" b="1" kern="1200" dirty="0">
                <a:solidFill>
                  <a:schemeClr val="tx1"/>
                </a:solidFill>
                <a:effectLst/>
                <a:latin typeface="Segoe UI Light" pitchFamily="34" charset="0"/>
                <a:ea typeface="+mn-ea"/>
                <a:cs typeface="+mn-cs"/>
              </a:rPr>
              <a:t>FAVORITES</a:t>
            </a:r>
            <a:r>
              <a:rPr lang="en-IE" sz="882" b="0" kern="1200" dirty="0">
                <a:solidFill>
                  <a:schemeClr val="tx1"/>
                </a:solidFill>
                <a:effectLst/>
                <a:latin typeface="Segoe UI Light" pitchFamily="34" charset="0"/>
                <a:ea typeface="+mn-ea"/>
                <a:cs typeface="+mn-cs"/>
              </a:rPr>
              <a:t> menu and then go to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and click on the </a:t>
            </a:r>
            <a:r>
              <a:rPr lang="en-IE" sz="882" b="1" kern="1200" dirty="0">
                <a:solidFill>
                  <a:schemeClr val="tx1"/>
                </a:solidFill>
                <a:effectLst/>
                <a:latin typeface="Segoe UI Light" pitchFamily="34" charset="0"/>
                <a:ea typeface="+mn-ea"/>
                <a:cs typeface="+mn-cs"/>
              </a:rPr>
              <a:t>Start using management groups</a:t>
            </a:r>
            <a:r>
              <a:rPr lang="en-IE" sz="882" b="0" kern="1200" dirty="0">
                <a:solidFill>
                  <a:schemeClr val="tx1"/>
                </a:solidFill>
                <a:effectLst/>
                <a:latin typeface="Segoe UI Light" pitchFamily="34" charset="0"/>
                <a:ea typeface="+mn-ea"/>
                <a:cs typeface="+mn-cs"/>
              </a:rPr>
              <a:t> button</a:t>
            </a:r>
          </a:p>
          <a:p>
            <a:r>
              <a:rPr lang="en-IE" sz="882" b="0" kern="1200" dirty="0">
                <a:solidFill>
                  <a:schemeClr val="tx1"/>
                </a:solidFill>
                <a:effectLst/>
                <a:latin typeface="Segoe UI Light" pitchFamily="34" charset="0"/>
                <a:ea typeface="+mn-ea"/>
                <a:cs typeface="+mn-cs"/>
              </a:rPr>
              <a:t>2. In the </a:t>
            </a:r>
            <a:r>
              <a:rPr lang="en-IE" sz="882" b="1" kern="1200" dirty="0">
                <a:solidFill>
                  <a:schemeClr val="tx1"/>
                </a:solidFill>
                <a:effectLst/>
                <a:latin typeface="Segoe UI Light" pitchFamily="34" charset="0"/>
                <a:ea typeface="+mn-ea"/>
                <a:cs typeface="+mn-cs"/>
              </a:rPr>
              <a:t>Add management group</a:t>
            </a:r>
            <a:r>
              <a:rPr lang="en-IE" sz="882" b="0" kern="1200" dirty="0">
                <a:solidFill>
                  <a:schemeClr val="tx1"/>
                </a:solidFill>
                <a:effectLst/>
                <a:latin typeface="Segoe UI Light" pitchFamily="34" charset="0"/>
                <a:ea typeface="+mn-ea"/>
                <a:cs typeface="+mn-cs"/>
              </a:rPr>
              <a:t> pane fill in the following details and click </a:t>
            </a:r>
            <a:r>
              <a:rPr lang="en-IE" sz="882" b="1" kern="1200" dirty="0">
                <a:solidFill>
                  <a:schemeClr val="tx1"/>
                </a:solidFill>
                <a:effectLst/>
                <a:latin typeface="Segoe UI Light" pitchFamily="34" charset="0"/>
                <a:ea typeface="+mn-ea"/>
                <a:cs typeface="+mn-cs"/>
              </a:rPr>
              <a:t>Save</a:t>
            </a:r>
            <a:r>
              <a:rPr lang="en-IE" sz="882" b="0" kern="1200" dirty="0">
                <a:solidFill>
                  <a:schemeClr val="tx1"/>
                </a:solidFill>
                <a:effectLst/>
                <a:latin typeface="Segoe UI Light" pitchFamily="34" charset="0"/>
                <a:ea typeface="+mn-ea"/>
                <a:cs typeface="+mn-cs"/>
              </a:rPr>
              <a:t> when finished.</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Create New</a:t>
            </a:r>
            <a:r>
              <a:rPr lang="en-IE" sz="882" b="0" kern="1200" dirty="0">
                <a:solidFill>
                  <a:schemeClr val="tx1"/>
                </a:solidFill>
                <a:effectLst/>
                <a:latin typeface="Segoe UI Light" pitchFamily="34" charset="0"/>
                <a:ea typeface="+mn-ea"/>
                <a:cs typeface="+mn-cs"/>
              </a:rPr>
              <a:t>: Check radio button</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Management group ID</a:t>
            </a:r>
            <a:r>
              <a:rPr lang="en-IE" sz="882" b="0" kern="1200" dirty="0">
                <a:solidFill>
                  <a:schemeClr val="tx1"/>
                </a:solidFill>
                <a:effectLst/>
                <a:latin typeface="Segoe UI Light" pitchFamily="34" charset="0"/>
                <a:ea typeface="+mn-ea"/>
                <a:cs typeface="+mn-cs"/>
              </a:rPr>
              <a:t>: </a:t>
            </a:r>
            <a:r>
              <a:rPr lang="en-IE" sz="882" b="0" kern="1200" dirty="0" err="1">
                <a:solidFill>
                  <a:schemeClr val="tx1"/>
                </a:solidFill>
                <a:effectLst/>
                <a:latin typeface="Segoe UI Light" pitchFamily="34" charset="0"/>
                <a:ea typeface="+mn-ea"/>
                <a:cs typeface="+mn-cs"/>
              </a:rPr>
              <a:t>contosomgmtgrptIDDepts</a:t>
            </a:r>
            <a:r>
              <a:rPr lang="en-IE" sz="882" b="0" kern="1200" dirty="0">
                <a:solidFill>
                  <a:schemeClr val="tx1"/>
                </a:solidFill>
                <a:effectLst/>
                <a:latin typeface="Segoe UI Light" pitchFamily="34" charset="0"/>
                <a:ea typeface="+mn-ea"/>
                <a:cs typeface="+mn-cs"/>
              </a:rPr>
              <a:t> (unique identifier that is used to submit commands on this management group)</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Management group display name</a:t>
            </a:r>
            <a:r>
              <a:rPr lang="en-IE" sz="882" b="0" kern="1200" dirty="0">
                <a:solidFill>
                  <a:schemeClr val="tx1"/>
                </a:solidFill>
                <a:effectLst/>
                <a:latin typeface="Segoe UI Light" pitchFamily="34" charset="0"/>
                <a:ea typeface="+mn-ea"/>
                <a:cs typeface="+mn-cs"/>
              </a:rPr>
              <a:t>: Contoso Departments </a:t>
            </a:r>
            <a:r>
              <a:rPr lang="en-IE" sz="882" b="0" kern="1200" dirty="0" err="1">
                <a:solidFill>
                  <a:schemeClr val="tx1"/>
                </a:solidFill>
                <a:effectLst/>
                <a:latin typeface="Segoe UI Light" pitchFamily="34" charset="0"/>
                <a:ea typeface="+mn-ea"/>
                <a:cs typeface="+mn-cs"/>
              </a:rPr>
              <a:t>Mgmt</a:t>
            </a:r>
            <a:r>
              <a:rPr lang="en-IE" sz="882" b="0" kern="1200" dirty="0">
                <a:solidFill>
                  <a:schemeClr val="tx1"/>
                </a:solidFill>
                <a:effectLst/>
                <a:latin typeface="Segoe UI Light" pitchFamily="34" charset="0"/>
                <a:ea typeface="+mn-ea"/>
                <a:cs typeface="+mn-cs"/>
              </a:rPr>
              <a:t> Grp (name that is displayed within the Azure portal)</a:t>
            </a:r>
          </a:p>
          <a:p>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We will create a management group to help organize our </a:t>
            </a:r>
            <a:r>
              <a:rPr lang="en-IE" sz="882" b="0" kern="1200" dirty="0" err="1">
                <a:solidFill>
                  <a:schemeClr val="tx1"/>
                </a:solidFill>
                <a:effectLst/>
                <a:latin typeface="Segoe UI Light" pitchFamily="34" charset="0"/>
                <a:ea typeface="+mn-ea"/>
                <a:cs typeface="+mn-cs"/>
              </a:rPr>
              <a:t>our</a:t>
            </a:r>
            <a:r>
              <a:rPr lang="en-IE" sz="882" b="0" kern="1200" dirty="0">
                <a:solidFill>
                  <a:schemeClr val="tx1"/>
                </a:solidFill>
                <a:effectLst/>
                <a:latin typeface="Segoe UI Light" pitchFamily="34" charset="0"/>
                <a:ea typeface="+mn-ea"/>
                <a:cs typeface="+mn-cs"/>
              </a:rPr>
              <a:t> departmental subscriptions. </a:t>
            </a:r>
          </a:p>
          <a:p>
            <a:r>
              <a:rPr lang="en-IE" sz="882" b="0" kern="1200" dirty="0">
                <a:solidFill>
                  <a:schemeClr val="tx1"/>
                </a:solidFill>
                <a:effectLst/>
                <a:latin typeface="Segoe UI Light" pitchFamily="34" charset="0"/>
                <a:ea typeface="+mn-ea"/>
                <a:cs typeface="+mn-cs"/>
              </a:rPr>
              <a:t>3. Repeat steps </a:t>
            </a:r>
            <a:r>
              <a:rPr lang="en-IE" sz="882" b="1" kern="1200" dirty="0">
                <a:solidFill>
                  <a:schemeClr val="tx1"/>
                </a:solidFill>
                <a:effectLst/>
                <a:latin typeface="Segoe UI Light" pitchFamily="34" charset="0"/>
                <a:ea typeface="+mn-ea"/>
                <a:cs typeface="+mn-cs"/>
              </a:rPr>
              <a:t>1</a:t>
            </a:r>
            <a:r>
              <a:rPr lang="en-IE" sz="882" b="0" kern="1200" dirty="0">
                <a:solidFill>
                  <a:schemeClr val="tx1"/>
                </a:solidFill>
                <a:effectLst/>
                <a:latin typeface="Segoe UI Light" pitchFamily="34" charset="0"/>
                <a:ea typeface="+mn-ea"/>
                <a:cs typeface="+mn-cs"/>
              </a:rPr>
              <a:t> and </a:t>
            </a:r>
            <a:r>
              <a:rPr lang="en-IE" sz="882" b="1" kern="1200" dirty="0">
                <a:solidFill>
                  <a:schemeClr val="tx1"/>
                </a:solidFill>
                <a:effectLst/>
                <a:latin typeface="Segoe UI Light" pitchFamily="34" charset="0"/>
                <a:ea typeface="+mn-ea"/>
                <a:cs typeface="+mn-cs"/>
              </a:rPr>
              <a:t>2</a:t>
            </a:r>
            <a:r>
              <a:rPr lang="en-IE" sz="882" b="0" kern="1200" dirty="0">
                <a:solidFill>
                  <a:schemeClr val="tx1"/>
                </a:solidFill>
                <a:effectLst/>
                <a:latin typeface="Segoe UI Light" pitchFamily="34" charset="0"/>
                <a:ea typeface="+mn-ea"/>
                <a:cs typeface="+mn-cs"/>
              </a:rPr>
              <a:t> and create another management group, using the below values, clicking Save when finished. This time we create a management group to hold projects that a company may be undertaking, such as Marketing initiatives, product launches etc</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Create New</a:t>
            </a:r>
            <a:r>
              <a:rPr lang="en-IE" sz="882" b="0" kern="1200" dirty="0">
                <a:solidFill>
                  <a:schemeClr val="tx1"/>
                </a:solidFill>
                <a:effectLst/>
                <a:latin typeface="Segoe UI Light" pitchFamily="34" charset="0"/>
                <a:ea typeface="+mn-ea"/>
                <a:cs typeface="+mn-cs"/>
              </a:rPr>
              <a:t>: Check radio button</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Management group ID</a:t>
            </a:r>
            <a:r>
              <a:rPr lang="en-IE" sz="882" b="0" kern="1200" dirty="0">
                <a:solidFill>
                  <a:schemeClr val="tx1"/>
                </a:solidFill>
                <a:effectLst/>
                <a:latin typeface="Segoe UI Light" pitchFamily="34" charset="0"/>
                <a:ea typeface="+mn-ea"/>
                <a:cs typeface="+mn-cs"/>
              </a:rPr>
              <a:t>: </a:t>
            </a:r>
            <a:r>
              <a:rPr lang="en-IE" sz="882" b="0" kern="1200" dirty="0" err="1">
                <a:solidFill>
                  <a:schemeClr val="tx1"/>
                </a:solidFill>
                <a:effectLst/>
                <a:latin typeface="Segoe UI Light" pitchFamily="34" charset="0"/>
                <a:ea typeface="+mn-ea"/>
                <a:cs typeface="+mn-cs"/>
              </a:rPr>
              <a:t>contosomgmtgrptIDProjects</a:t>
            </a:r>
            <a:r>
              <a:rPr lang="en-IE" sz="882" b="0" kern="1200" dirty="0">
                <a:solidFill>
                  <a:schemeClr val="tx1"/>
                </a:solidFill>
                <a:effectLst/>
                <a:latin typeface="Segoe UI Light" pitchFamily="34" charset="0"/>
                <a:ea typeface="+mn-ea"/>
                <a:cs typeface="+mn-cs"/>
              </a:rPr>
              <a:t> (unique identifier that is used to submit commands on this management group)</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Management group display name</a:t>
            </a:r>
            <a:r>
              <a:rPr lang="en-IE" sz="882" b="0" kern="1200" dirty="0">
                <a:solidFill>
                  <a:schemeClr val="tx1"/>
                </a:solidFill>
                <a:effectLst/>
                <a:latin typeface="Segoe UI Light" pitchFamily="34" charset="0"/>
                <a:ea typeface="+mn-ea"/>
                <a:cs typeface="+mn-cs"/>
              </a:rPr>
              <a:t>: Contoso Projects </a:t>
            </a:r>
            <a:r>
              <a:rPr lang="en-IE" sz="882" b="0" kern="1200" dirty="0" err="1">
                <a:solidFill>
                  <a:schemeClr val="tx1"/>
                </a:solidFill>
                <a:effectLst/>
                <a:latin typeface="Segoe UI Light" pitchFamily="34" charset="0"/>
                <a:ea typeface="+mn-ea"/>
                <a:cs typeface="+mn-cs"/>
              </a:rPr>
              <a:t>Mgmt</a:t>
            </a:r>
            <a:r>
              <a:rPr lang="en-IE" sz="882" b="0" kern="1200" dirty="0">
                <a:solidFill>
                  <a:schemeClr val="tx1"/>
                </a:solidFill>
                <a:effectLst/>
                <a:latin typeface="Segoe UI Light" pitchFamily="34" charset="0"/>
                <a:ea typeface="+mn-ea"/>
                <a:cs typeface="+mn-cs"/>
              </a:rPr>
              <a:t> Grp (name that is displayed within the Azure portal)</a:t>
            </a:r>
          </a:p>
          <a:p>
            <a:r>
              <a:rPr lang="en-IE" sz="882" b="0" kern="1200" dirty="0">
                <a:solidFill>
                  <a:schemeClr val="tx1"/>
                </a:solidFill>
                <a:effectLst/>
                <a:latin typeface="Segoe UI Light" pitchFamily="34" charset="0"/>
                <a:ea typeface="+mn-ea"/>
                <a:cs typeface="+mn-cs"/>
              </a:rPr>
              <a:t>4. Both Management groups should display when completed.</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Elevate logged in user access, to allow the account to manage all Azure subscriptions and Management groups</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 Still in the </a:t>
            </a:r>
            <a:r>
              <a:rPr lang="en-IE" sz="882" b="1" kern="1200" dirty="0">
                <a:solidFill>
                  <a:schemeClr val="tx1"/>
                </a:solidFill>
                <a:effectLst/>
                <a:latin typeface="Segoe UI Light" pitchFamily="34" charset="0"/>
                <a:ea typeface="+mn-ea"/>
                <a:cs typeface="+mn-cs"/>
              </a:rPr>
              <a:t>Cost Management + Billing</a:t>
            </a:r>
            <a:r>
              <a:rPr lang="en-IE" sz="882" b="0" kern="1200" dirty="0">
                <a:solidFill>
                  <a:schemeClr val="tx1"/>
                </a:solidFill>
                <a:effectLst/>
                <a:latin typeface="Segoe UI Light" pitchFamily="34" charset="0"/>
                <a:ea typeface="+mn-ea"/>
                <a:cs typeface="+mn-cs"/>
              </a:rPr>
              <a:t> pane under the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section there is a message present stating </a:t>
            </a:r>
            <a:r>
              <a:rPr lang="en-IE" sz="882" b="1" kern="1200" dirty="0">
                <a:solidFill>
                  <a:schemeClr val="tx1"/>
                </a:solidFill>
                <a:effectLst/>
                <a:latin typeface="Segoe UI Light" pitchFamily="34" charset="0"/>
                <a:ea typeface="+mn-ea"/>
                <a:cs typeface="+mn-cs"/>
              </a:rPr>
              <a:t>You are registered as a directory admin but do not have the necessary permissions to access the root management group.</a:t>
            </a:r>
            <a:endParaRPr lang="en-IE" sz="882" b="0" kern="1200" dirty="0">
              <a:solidFill>
                <a:schemeClr val="tx1"/>
              </a:solidFill>
              <a:effectLst/>
              <a:latin typeface="Segoe UI Light" pitchFamily="34" charset="0"/>
              <a:ea typeface="+mn-ea"/>
              <a:cs typeface="+mn-cs"/>
            </a:endParaRPr>
          </a:p>
          <a:p>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Each directory is given a single top-level management group called the </a:t>
            </a:r>
            <a:r>
              <a:rPr lang="en-IE" sz="882" b="1" kern="1200" dirty="0">
                <a:solidFill>
                  <a:schemeClr val="tx1"/>
                </a:solidFill>
                <a:effectLst/>
                <a:latin typeface="Segoe UI Light" pitchFamily="34" charset="0"/>
                <a:ea typeface="+mn-ea"/>
                <a:cs typeface="+mn-cs"/>
              </a:rPr>
              <a:t>Root management group</a:t>
            </a:r>
            <a:r>
              <a:rPr lang="en-IE" sz="882" b="0" kern="1200" dirty="0">
                <a:solidFill>
                  <a:schemeClr val="tx1"/>
                </a:solidFill>
                <a:effectLst/>
                <a:latin typeface="Segoe UI Light" pitchFamily="34" charset="0"/>
                <a:ea typeface="+mn-ea"/>
                <a:cs typeface="+mn-cs"/>
              </a:rPr>
              <a:t>. This root management group is built into the hierarchy to have all management groups and subscriptions fold up to it. This root management group allows for global policies and RBAC assignments to be applied at the directory level. The </a:t>
            </a:r>
            <a:r>
              <a:rPr lang="en-IE" sz="882" b="1" kern="1200" dirty="0">
                <a:solidFill>
                  <a:schemeClr val="tx1"/>
                </a:solidFill>
                <a:effectLst/>
                <a:latin typeface="Segoe UI Light" pitchFamily="34" charset="0"/>
                <a:ea typeface="+mn-ea"/>
                <a:cs typeface="+mn-cs"/>
              </a:rPr>
              <a:t>Azure AD Global Administrator</a:t>
            </a:r>
            <a:r>
              <a:rPr lang="en-IE" sz="882" b="0" kern="1200" dirty="0">
                <a:solidFill>
                  <a:schemeClr val="tx1"/>
                </a:solidFill>
                <a:effectLst/>
                <a:latin typeface="Segoe UI Light" pitchFamily="34" charset="0"/>
                <a:ea typeface="+mn-ea"/>
                <a:cs typeface="+mn-cs"/>
              </a:rPr>
              <a:t> needs to elevate themselves to the </a:t>
            </a:r>
            <a:r>
              <a:rPr lang="en-IE" sz="882" b="1" kern="1200" dirty="0">
                <a:solidFill>
                  <a:schemeClr val="tx1"/>
                </a:solidFill>
                <a:effectLst/>
                <a:latin typeface="Segoe UI Light" pitchFamily="34" charset="0"/>
                <a:ea typeface="+mn-ea"/>
                <a:cs typeface="+mn-cs"/>
              </a:rPr>
              <a:t>User Access Administrator</a:t>
            </a:r>
            <a:r>
              <a:rPr lang="en-IE" sz="882" b="0" kern="1200" dirty="0">
                <a:solidFill>
                  <a:schemeClr val="tx1"/>
                </a:solidFill>
                <a:effectLst/>
                <a:latin typeface="Segoe UI Light" pitchFamily="34" charset="0"/>
                <a:ea typeface="+mn-ea"/>
                <a:cs typeface="+mn-cs"/>
              </a:rPr>
              <a:t> role of this root group initially. After elevating access, the administrator can assign any </a:t>
            </a:r>
            <a:r>
              <a:rPr lang="en-IE" sz="882" b="1" kern="1200" dirty="0">
                <a:solidFill>
                  <a:schemeClr val="tx1"/>
                </a:solidFill>
                <a:effectLst/>
                <a:latin typeface="Segoe UI Light" pitchFamily="34" charset="0"/>
                <a:ea typeface="+mn-ea"/>
                <a:cs typeface="+mn-cs"/>
              </a:rPr>
              <a:t>RBAC</a:t>
            </a:r>
            <a:r>
              <a:rPr lang="en-IE" sz="882" b="0" kern="1200" dirty="0">
                <a:solidFill>
                  <a:schemeClr val="tx1"/>
                </a:solidFill>
                <a:effectLst/>
                <a:latin typeface="Segoe UI Light" pitchFamily="34" charset="0"/>
                <a:ea typeface="+mn-ea"/>
                <a:cs typeface="+mn-cs"/>
              </a:rPr>
              <a:t> role to other directory users or groups to manage the hierarchy.</a:t>
            </a:r>
          </a:p>
          <a:p>
            <a:r>
              <a:rPr lang="en-IE" sz="882" b="0" kern="1200" dirty="0">
                <a:solidFill>
                  <a:schemeClr val="tx1"/>
                </a:solidFill>
                <a:effectLst/>
                <a:latin typeface="Segoe UI Light" pitchFamily="34" charset="0"/>
                <a:ea typeface="+mn-ea"/>
                <a:cs typeface="+mn-cs"/>
              </a:rPr>
              <a:t>2. In the Azure portal or the </a:t>
            </a:r>
            <a:r>
              <a:rPr lang="en-IE" sz="882" b="1" kern="1200" dirty="0">
                <a:solidFill>
                  <a:schemeClr val="tx1"/>
                </a:solidFill>
                <a:effectLst/>
                <a:latin typeface="Segoe UI Light" pitchFamily="34" charset="0"/>
                <a:ea typeface="+mn-ea"/>
                <a:cs typeface="+mn-cs"/>
              </a:rPr>
              <a:t>Azure Active Directory</a:t>
            </a:r>
            <a:r>
              <a:rPr lang="en-IE" sz="882" b="0" kern="1200" dirty="0">
                <a:solidFill>
                  <a:schemeClr val="tx1"/>
                </a:solidFill>
                <a:effectLst/>
                <a:latin typeface="Segoe UI Light" pitchFamily="34" charset="0"/>
                <a:ea typeface="+mn-ea"/>
                <a:cs typeface="+mn-cs"/>
              </a:rPr>
              <a:t> and then go to </a:t>
            </a:r>
            <a:r>
              <a:rPr lang="en-IE" sz="882" b="1" kern="1200" dirty="0">
                <a:solidFill>
                  <a:schemeClr val="tx1"/>
                </a:solidFill>
                <a:effectLst/>
                <a:latin typeface="Segoe UI Light" pitchFamily="34" charset="0"/>
                <a:ea typeface="+mn-ea"/>
                <a:cs typeface="+mn-cs"/>
              </a:rPr>
              <a:t>Manage</a:t>
            </a:r>
            <a:r>
              <a:rPr lang="en-IE" sz="882" b="0" kern="1200" dirty="0">
                <a:solidFill>
                  <a:schemeClr val="tx1"/>
                </a:solidFill>
                <a:effectLst/>
                <a:latin typeface="Segoe UI Light" pitchFamily="34" charset="0"/>
                <a:ea typeface="+mn-ea"/>
                <a:cs typeface="+mn-cs"/>
              </a:rPr>
              <a:t> &gt; </a:t>
            </a:r>
            <a:r>
              <a:rPr lang="en-IE" sz="882" b="1" kern="1200" dirty="0">
                <a:solidFill>
                  <a:schemeClr val="tx1"/>
                </a:solidFill>
                <a:effectLst/>
                <a:latin typeface="Segoe UI Light" pitchFamily="34" charset="0"/>
                <a:ea typeface="+mn-ea"/>
                <a:cs typeface="+mn-cs"/>
              </a:rPr>
              <a:t>Properties</a:t>
            </a:r>
            <a:r>
              <a:rPr lang="en-IE" sz="882" b="0" kern="1200" dirty="0">
                <a:solidFill>
                  <a:schemeClr val="tx1"/>
                </a:solidFill>
                <a:effectLst/>
                <a:latin typeface="Segoe UI Light" pitchFamily="34" charset="0"/>
                <a:ea typeface="+mn-ea"/>
                <a:cs typeface="+mn-cs"/>
              </a:rPr>
              <a:t> and under </a:t>
            </a:r>
            <a:r>
              <a:rPr lang="en-IE" sz="882" b="1" kern="1200" dirty="0">
                <a:solidFill>
                  <a:schemeClr val="tx1"/>
                </a:solidFill>
                <a:effectLst/>
                <a:latin typeface="Segoe UI Light" pitchFamily="34" charset="0"/>
                <a:ea typeface="+mn-ea"/>
                <a:cs typeface="+mn-cs"/>
              </a:rPr>
              <a:t>Access management for Azure resources</a:t>
            </a:r>
            <a:r>
              <a:rPr lang="en-IE" sz="882" b="0" kern="1200" dirty="0">
                <a:solidFill>
                  <a:schemeClr val="tx1"/>
                </a:solidFill>
                <a:effectLst/>
                <a:latin typeface="Segoe UI Light" pitchFamily="34" charset="0"/>
                <a:ea typeface="+mn-ea"/>
                <a:cs typeface="+mn-cs"/>
              </a:rPr>
              <a:t>, set the toggle to </a:t>
            </a:r>
            <a:r>
              <a:rPr lang="en-IE" sz="882" b="1" kern="1200" dirty="0">
                <a:solidFill>
                  <a:schemeClr val="tx1"/>
                </a:solidFill>
                <a:effectLst/>
                <a:latin typeface="Segoe UI Light" pitchFamily="34" charset="0"/>
                <a:ea typeface="+mn-ea"/>
                <a:cs typeface="+mn-cs"/>
              </a:rPr>
              <a:t>Yes</a:t>
            </a:r>
            <a:r>
              <a:rPr lang="en-IE" sz="882" b="0" kern="1200" dirty="0">
                <a:solidFill>
                  <a:schemeClr val="tx1"/>
                </a:solidFill>
                <a:effectLst/>
                <a:latin typeface="Segoe UI Light" pitchFamily="34" charset="0"/>
                <a:ea typeface="+mn-ea"/>
                <a:cs typeface="+mn-cs"/>
              </a:rPr>
              <a:t>, then click </a:t>
            </a:r>
            <a:r>
              <a:rPr lang="en-IE" sz="882" b="1" kern="1200" dirty="0">
                <a:solidFill>
                  <a:schemeClr val="tx1"/>
                </a:solidFill>
                <a:effectLst/>
                <a:latin typeface="Segoe UI Light" pitchFamily="34" charset="0"/>
                <a:ea typeface="+mn-ea"/>
                <a:cs typeface="+mn-cs"/>
              </a:rPr>
              <a:t>Save</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When you set the toggle to </a:t>
            </a:r>
            <a:r>
              <a:rPr lang="en-IE" sz="882" b="1" kern="1200" dirty="0">
                <a:solidFill>
                  <a:schemeClr val="tx1"/>
                </a:solidFill>
                <a:effectLst/>
                <a:latin typeface="Segoe UI Light" pitchFamily="34" charset="0"/>
                <a:ea typeface="+mn-ea"/>
                <a:cs typeface="+mn-cs"/>
              </a:rPr>
              <a:t>Yes</a:t>
            </a:r>
            <a:r>
              <a:rPr lang="en-IE" sz="882" b="0" kern="1200" dirty="0">
                <a:solidFill>
                  <a:schemeClr val="tx1"/>
                </a:solidFill>
                <a:effectLst/>
                <a:latin typeface="Segoe UI Light" pitchFamily="34" charset="0"/>
                <a:ea typeface="+mn-ea"/>
                <a:cs typeface="+mn-cs"/>
              </a:rPr>
              <a:t>, you are </a:t>
            </a:r>
            <a:r>
              <a:rPr lang="en-IE" sz="882" b="0" i="1" kern="1200" dirty="0">
                <a:solidFill>
                  <a:schemeClr val="tx1"/>
                </a:solidFill>
                <a:effectLst/>
                <a:latin typeface="Segoe UI Light" pitchFamily="34" charset="0"/>
                <a:ea typeface="+mn-ea"/>
                <a:cs typeface="+mn-cs"/>
              </a:rPr>
              <a:t>*assigned*</a:t>
            </a:r>
            <a:r>
              <a:rPr lang="en-IE" sz="882" b="0" kern="1200" dirty="0">
                <a:solidFill>
                  <a:schemeClr val="tx1"/>
                </a:solidFill>
                <a:effectLst/>
                <a:latin typeface="Segoe UI Light" pitchFamily="34" charset="0"/>
                <a:ea typeface="+mn-ea"/>
                <a:cs typeface="+mn-cs"/>
              </a:rPr>
              <a:t> the </a:t>
            </a:r>
            <a:r>
              <a:rPr lang="en-IE" sz="882" b="1" kern="1200" dirty="0">
                <a:solidFill>
                  <a:schemeClr val="tx1"/>
                </a:solidFill>
                <a:effectLst/>
                <a:latin typeface="Segoe UI Light" pitchFamily="34" charset="0"/>
                <a:ea typeface="+mn-ea"/>
                <a:cs typeface="+mn-cs"/>
              </a:rPr>
              <a:t>User Access Administrator</a:t>
            </a:r>
            <a:r>
              <a:rPr lang="en-IE" sz="882" b="0" kern="1200" dirty="0">
                <a:solidFill>
                  <a:schemeClr val="tx1"/>
                </a:solidFill>
                <a:effectLst/>
                <a:latin typeface="Segoe UI Light" pitchFamily="34" charset="0"/>
                <a:ea typeface="+mn-ea"/>
                <a:cs typeface="+mn-cs"/>
              </a:rPr>
              <a:t> role in Azure RBAC at the root scope (/). This grants you permission to assign roles in all Azure subscriptions and management groups associated with this Azure AD directory. This toggle is only available to users who are assigned the </a:t>
            </a:r>
            <a:r>
              <a:rPr lang="en-IE" sz="882" b="1" kern="1200" dirty="0">
                <a:solidFill>
                  <a:schemeClr val="tx1"/>
                </a:solidFill>
                <a:effectLst/>
                <a:latin typeface="Segoe UI Light" pitchFamily="34" charset="0"/>
                <a:ea typeface="+mn-ea"/>
                <a:cs typeface="+mn-cs"/>
              </a:rPr>
              <a:t>Global Administrator</a:t>
            </a:r>
            <a:r>
              <a:rPr lang="en-IE" sz="882" b="0" kern="1200" dirty="0">
                <a:solidFill>
                  <a:schemeClr val="tx1"/>
                </a:solidFill>
                <a:effectLst/>
                <a:latin typeface="Segoe UI Light" pitchFamily="34" charset="0"/>
                <a:ea typeface="+mn-ea"/>
                <a:cs typeface="+mn-cs"/>
              </a:rPr>
              <a:t> role in Azure AD.</a:t>
            </a:r>
          </a:p>
          <a:p>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When you set the toggle to </a:t>
            </a:r>
            <a:r>
              <a:rPr lang="en-IE" sz="882" b="1" kern="1200" dirty="0">
                <a:solidFill>
                  <a:schemeClr val="tx1"/>
                </a:solidFill>
                <a:effectLst/>
                <a:latin typeface="Segoe UI Light" pitchFamily="34" charset="0"/>
                <a:ea typeface="+mn-ea"/>
                <a:cs typeface="+mn-cs"/>
              </a:rPr>
              <a:t>No</a:t>
            </a:r>
            <a:r>
              <a:rPr lang="en-IE" sz="882" b="0" kern="1200" dirty="0">
                <a:solidFill>
                  <a:schemeClr val="tx1"/>
                </a:solidFill>
                <a:effectLst/>
                <a:latin typeface="Segoe UI Light" pitchFamily="34" charset="0"/>
                <a:ea typeface="+mn-ea"/>
                <a:cs typeface="+mn-cs"/>
              </a:rPr>
              <a:t>, the </a:t>
            </a:r>
            <a:r>
              <a:rPr lang="en-IE" sz="882" b="1" kern="1200" dirty="0">
                <a:solidFill>
                  <a:schemeClr val="tx1"/>
                </a:solidFill>
                <a:effectLst/>
                <a:latin typeface="Segoe UI Light" pitchFamily="34" charset="0"/>
                <a:ea typeface="+mn-ea"/>
                <a:cs typeface="+mn-cs"/>
              </a:rPr>
              <a:t>User Access Administrator</a:t>
            </a:r>
            <a:r>
              <a:rPr lang="en-IE" sz="882" b="0" kern="1200" dirty="0">
                <a:solidFill>
                  <a:schemeClr val="tx1"/>
                </a:solidFill>
                <a:effectLst/>
                <a:latin typeface="Segoe UI Light" pitchFamily="34" charset="0"/>
                <a:ea typeface="+mn-ea"/>
                <a:cs typeface="+mn-cs"/>
              </a:rPr>
              <a:t> role in Azure RBAC is </a:t>
            </a:r>
            <a:r>
              <a:rPr lang="en-IE" sz="882" b="0" i="1" kern="1200" dirty="0">
                <a:solidFill>
                  <a:schemeClr val="tx1"/>
                </a:solidFill>
                <a:effectLst/>
                <a:latin typeface="Segoe UI Light" pitchFamily="34" charset="0"/>
                <a:ea typeface="+mn-ea"/>
                <a:cs typeface="+mn-cs"/>
              </a:rPr>
              <a:t>*removed*</a:t>
            </a:r>
            <a:r>
              <a:rPr lang="en-IE" sz="882" b="0" kern="1200" dirty="0">
                <a:solidFill>
                  <a:schemeClr val="tx1"/>
                </a:solidFill>
                <a:effectLst/>
                <a:latin typeface="Segoe UI Light" pitchFamily="34" charset="0"/>
                <a:ea typeface="+mn-ea"/>
                <a:cs typeface="+mn-cs"/>
              </a:rPr>
              <a:t> from your user account. You can no longer assign roles in all Azure subscriptions and management groups that are associated with this Azure AD directory. You can view and manage only the Azure subscriptions and management groups to which you have been granted access.</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Add subscriptions to your Management groups</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 Go to </a:t>
            </a:r>
            <a:r>
              <a:rPr lang="en-IE" sz="882" b="1" kern="1200" dirty="0">
                <a:solidFill>
                  <a:schemeClr val="tx1"/>
                </a:solidFill>
                <a:effectLst/>
                <a:latin typeface="Segoe UI Light" pitchFamily="34" charset="0"/>
                <a:ea typeface="+mn-ea"/>
                <a:cs typeface="+mn-cs"/>
              </a:rPr>
              <a:t>Cost Management + Billing</a:t>
            </a:r>
            <a:r>
              <a:rPr lang="en-IE" sz="882" b="0" kern="1200" dirty="0">
                <a:solidFill>
                  <a:schemeClr val="tx1"/>
                </a:solidFill>
                <a:effectLst/>
                <a:latin typeface="Segoe UI Light" pitchFamily="34" charset="0"/>
                <a:ea typeface="+mn-ea"/>
                <a:cs typeface="+mn-cs"/>
              </a:rPr>
              <a:t> from the left hand side </a:t>
            </a:r>
            <a:r>
              <a:rPr lang="en-IE" sz="882" b="1" kern="1200" dirty="0">
                <a:solidFill>
                  <a:schemeClr val="tx1"/>
                </a:solidFill>
                <a:effectLst/>
                <a:latin typeface="Segoe UI Light" pitchFamily="34" charset="0"/>
                <a:ea typeface="+mn-ea"/>
                <a:cs typeface="+mn-cs"/>
              </a:rPr>
              <a:t>FAVORITES</a:t>
            </a:r>
            <a:r>
              <a:rPr lang="en-IE" sz="882" b="0" kern="1200" dirty="0">
                <a:solidFill>
                  <a:schemeClr val="tx1"/>
                </a:solidFill>
                <a:effectLst/>
                <a:latin typeface="Segoe UI Light" pitchFamily="34" charset="0"/>
                <a:ea typeface="+mn-ea"/>
                <a:cs typeface="+mn-cs"/>
              </a:rPr>
              <a:t> menu, then go to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double click on the </a:t>
            </a:r>
            <a:r>
              <a:rPr lang="en-IE" sz="882" b="1" kern="1200" dirty="0">
                <a:solidFill>
                  <a:schemeClr val="tx1"/>
                </a:solidFill>
                <a:effectLst/>
                <a:latin typeface="Segoe UI Light" pitchFamily="34" charset="0"/>
                <a:ea typeface="+mn-ea"/>
                <a:cs typeface="+mn-cs"/>
              </a:rPr>
              <a:t>Contoso Departments </a:t>
            </a:r>
            <a:r>
              <a:rPr lang="en-IE" sz="882" b="1" kern="1200" dirty="0" err="1">
                <a:solidFill>
                  <a:schemeClr val="tx1"/>
                </a:solidFill>
                <a:effectLst/>
                <a:latin typeface="Segoe UI Light" pitchFamily="34" charset="0"/>
                <a:ea typeface="+mn-ea"/>
                <a:cs typeface="+mn-cs"/>
              </a:rPr>
              <a:t>Mgmt</a:t>
            </a:r>
            <a:r>
              <a:rPr lang="en-IE" sz="882" b="1" kern="1200" dirty="0">
                <a:solidFill>
                  <a:schemeClr val="tx1"/>
                </a:solidFill>
                <a:effectLst/>
                <a:latin typeface="Segoe UI Light" pitchFamily="34" charset="0"/>
                <a:ea typeface="+mn-ea"/>
                <a:cs typeface="+mn-cs"/>
              </a:rPr>
              <a:t> Grp</a:t>
            </a:r>
            <a:r>
              <a:rPr lang="en-IE" sz="882" b="0" kern="1200" dirty="0">
                <a:solidFill>
                  <a:schemeClr val="tx1"/>
                </a:solidFill>
                <a:effectLst/>
                <a:latin typeface="Segoe UI Light" pitchFamily="34" charset="0"/>
                <a:ea typeface="+mn-ea"/>
                <a:cs typeface="+mn-cs"/>
              </a:rPr>
              <a:t> and then click on the </a:t>
            </a:r>
            <a:r>
              <a:rPr lang="en-IE" sz="882" b="1" kern="1200" dirty="0">
                <a:solidFill>
                  <a:schemeClr val="tx1"/>
                </a:solidFill>
                <a:effectLst/>
                <a:latin typeface="Segoe UI Light" pitchFamily="34" charset="0"/>
                <a:ea typeface="+mn-ea"/>
                <a:cs typeface="+mn-cs"/>
              </a:rPr>
              <a:t>details</a:t>
            </a:r>
            <a:r>
              <a:rPr lang="en-IE" sz="882" b="0" kern="1200" dirty="0">
                <a:solidFill>
                  <a:schemeClr val="tx1"/>
                </a:solidFill>
                <a:effectLst/>
                <a:latin typeface="Segoe UI Light" pitchFamily="34" charset="0"/>
                <a:ea typeface="+mn-ea"/>
                <a:cs typeface="+mn-cs"/>
              </a:rPr>
              <a:t> link </a:t>
            </a:r>
          </a:p>
          <a:p>
            <a:r>
              <a:rPr lang="en-IE" sz="882" b="0" kern="1200" dirty="0">
                <a:solidFill>
                  <a:schemeClr val="tx1"/>
                </a:solidFill>
                <a:effectLst/>
                <a:latin typeface="Segoe UI Light" pitchFamily="34" charset="0"/>
                <a:ea typeface="+mn-ea"/>
                <a:cs typeface="+mn-cs"/>
              </a:rPr>
              <a:t>2. In the </a:t>
            </a:r>
            <a:r>
              <a:rPr lang="en-IE" sz="882" b="1" kern="1200" dirty="0">
                <a:solidFill>
                  <a:schemeClr val="tx1"/>
                </a:solidFill>
                <a:effectLst/>
                <a:latin typeface="Segoe UI Light" pitchFamily="34" charset="0"/>
                <a:ea typeface="+mn-ea"/>
                <a:cs typeface="+mn-cs"/>
              </a:rPr>
              <a:t>Contoso Departments </a:t>
            </a:r>
            <a:r>
              <a:rPr lang="en-IE" sz="882" b="1" kern="1200" dirty="0" err="1">
                <a:solidFill>
                  <a:schemeClr val="tx1"/>
                </a:solidFill>
                <a:effectLst/>
                <a:latin typeface="Segoe UI Light" pitchFamily="34" charset="0"/>
                <a:ea typeface="+mn-ea"/>
                <a:cs typeface="+mn-cs"/>
              </a:rPr>
              <a:t>Mgmt</a:t>
            </a:r>
            <a:r>
              <a:rPr lang="en-IE" sz="882" b="1" kern="1200" dirty="0">
                <a:solidFill>
                  <a:schemeClr val="tx1"/>
                </a:solidFill>
                <a:effectLst/>
                <a:latin typeface="Segoe UI Light" pitchFamily="34" charset="0"/>
                <a:ea typeface="+mn-ea"/>
                <a:cs typeface="+mn-cs"/>
              </a:rPr>
              <a:t> grp</a:t>
            </a:r>
            <a:r>
              <a:rPr lang="en-IE" sz="882" b="0" kern="1200" dirty="0">
                <a:solidFill>
                  <a:schemeClr val="tx1"/>
                </a:solidFill>
                <a:effectLst/>
                <a:latin typeface="Segoe UI Light" pitchFamily="34" charset="0"/>
                <a:ea typeface="+mn-ea"/>
                <a:cs typeface="+mn-cs"/>
              </a:rPr>
              <a:t> pane, in the </a:t>
            </a:r>
            <a:r>
              <a:rPr lang="en-IE" sz="882" b="1" kern="1200" dirty="0">
                <a:solidFill>
                  <a:schemeClr val="tx1"/>
                </a:solidFill>
                <a:effectLst/>
                <a:latin typeface="Segoe UI Light" pitchFamily="34" charset="0"/>
                <a:ea typeface="+mn-ea"/>
                <a:cs typeface="+mn-cs"/>
              </a:rPr>
              <a:t>Overview</a:t>
            </a:r>
            <a:r>
              <a:rPr lang="en-IE" sz="882" b="0" kern="1200" dirty="0">
                <a:solidFill>
                  <a:schemeClr val="tx1"/>
                </a:solidFill>
                <a:effectLst/>
                <a:latin typeface="Segoe UI Light" pitchFamily="34" charset="0"/>
                <a:ea typeface="+mn-ea"/>
                <a:cs typeface="+mn-cs"/>
              </a:rPr>
              <a:t> section click on the </a:t>
            </a:r>
            <a:r>
              <a:rPr lang="en-IE" sz="882" b="1" kern="1200" dirty="0">
                <a:solidFill>
                  <a:schemeClr val="tx1"/>
                </a:solidFill>
                <a:effectLst/>
                <a:latin typeface="Segoe UI Light" pitchFamily="34" charset="0"/>
                <a:ea typeface="+mn-ea"/>
                <a:cs typeface="+mn-cs"/>
              </a:rPr>
              <a:t>+ Add subscription</a:t>
            </a:r>
            <a:r>
              <a:rPr lang="en-IE" sz="882" b="0" kern="1200" dirty="0">
                <a:solidFill>
                  <a:schemeClr val="tx1"/>
                </a:solidFill>
                <a:effectLst/>
                <a:latin typeface="Segoe UI Light" pitchFamily="34" charset="0"/>
                <a:ea typeface="+mn-ea"/>
                <a:cs typeface="+mn-cs"/>
              </a:rPr>
              <a:t> button and in the </a:t>
            </a:r>
            <a:r>
              <a:rPr lang="en-IE" sz="882" b="1" kern="1200" dirty="0">
                <a:solidFill>
                  <a:schemeClr val="tx1"/>
                </a:solidFill>
                <a:effectLst/>
                <a:latin typeface="Segoe UI Light" pitchFamily="34" charset="0"/>
                <a:ea typeface="+mn-ea"/>
                <a:cs typeface="+mn-cs"/>
              </a:rPr>
              <a:t>Add subscription</a:t>
            </a:r>
            <a:r>
              <a:rPr lang="en-IE" sz="882" b="0" kern="1200" dirty="0">
                <a:solidFill>
                  <a:schemeClr val="tx1"/>
                </a:solidFill>
                <a:effectLst/>
                <a:latin typeface="Segoe UI Light" pitchFamily="34" charset="0"/>
                <a:ea typeface="+mn-ea"/>
                <a:cs typeface="+mn-cs"/>
              </a:rPr>
              <a:t> blade, in the </a:t>
            </a:r>
            <a:r>
              <a:rPr lang="en-IE" sz="882" b="1" kern="1200" dirty="0">
                <a:solidFill>
                  <a:schemeClr val="tx1"/>
                </a:solidFill>
                <a:effectLst/>
                <a:latin typeface="Segoe UI Light" pitchFamily="34" charset="0"/>
                <a:ea typeface="+mn-ea"/>
                <a:cs typeface="+mn-cs"/>
              </a:rPr>
              <a:t>Subscription</a:t>
            </a:r>
            <a:r>
              <a:rPr lang="en-IE" sz="882" b="0" kern="1200" dirty="0">
                <a:solidFill>
                  <a:schemeClr val="tx1"/>
                </a:solidFill>
                <a:effectLst/>
                <a:latin typeface="Segoe UI Light" pitchFamily="34" charset="0"/>
                <a:ea typeface="+mn-ea"/>
                <a:cs typeface="+mn-cs"/>
              </a:rPr>
              <a:t> drop down list select </a:t>
            </a:r>
            <a:r>
              <a:rPr lang="en-IE" sz="882" b="1" kern="1200" dirty="0">
                <a:solidFill>
                  <a:schemeClr val="tx1"/>
                </a:solidFill>
                <a:effectLst/>
                <a:latin typeface="Segoe UI Light" pitchFamily="34" charset="0"/>
                <a:ea typeface="+mn-ea"/>
                <a:cs typeface="+mn-cs"/>
              </a:rPr>
              <a:t>IT Department</a:t>
            </a:r>
            <a:r>
              <a:rPr lang="en-IE" sz="882" b="0" kern="1200" dirty="0">
                <a:solidFill>
                  <a:schemeClr val="tx1"/>
                </a:solidFill>
                <a:effectLst/>
                <a:latin typeface="Segoe UI Light" pitchFamily="34" charset="0"/>
                <a:ea typeface="+mn-ea"/>
                <a:cs typeface="+mn-cs"/>
              </a:rPr>
              <a:t>, then click </a:t>
            </a:r>
            <a:r>
              <a:rPr lang="en-IE" sz="882" b="1" kern="1200" dirty="0">
                <a:solidFill>
                  <a:schemeClr val="tx1"/>
                </a:solidFill>
                <a:effectLst/>
                <a:latin typeface="Segoe UI Light" pitchFamily="34" charset="0"/>
                <a:ea typeface="+mn-ea"/>
                <a:cs typeface="+mn-cs"/>
              </a:rPr>
              <a:t>Save</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3. Go to </a:t>
            </a:r>
            <a:r>
              <a:rPr lang="en-IE" sz="882" b="1" kern="1200" dirty="0">
                <a:solidFill>
                  <a:schemeClr val="tx1"/>
                </a:solidFill>
                <a:effectLst/>
                <a:latin typeface="Segoe UI Light" pitchFamily="34" charset="0"/>
                <a:ea typeface="+mn-ea"/>
                <a:cs typeface="+mn-cs"/>
              </a:rPr>
              <a:t>Cost Management + Billing</a:t>
            </a:r>
            <a:r>
              <a:rPr lang="en-IE" sz="882" b="0" kern="1200" dirty="0">
                <a:solidFill>
                  <a:schemeClr val="tx1"/>
                </a:solidFill>
                <a:effectLst/>
                <a:latin typeface="Segoe UI Light" pitchFamily="34" charset="0"/>
                <a:ea typeface="+mn-ea"/>
                <a:cs typeface="+mn-cs"/>
              </a:rPr>
              <a:t> then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 double click on the </a:t>
            </a:r>
            <a:r>
              <a:rPr lang="en-IE" sz="882" b="1" kern="1200" dirty="0">
                <a:solidFill>
                  <a:schemeClr val="tx1"/>
                </a:solidFill>
                <a:effectLst/>
                <a:latin typeface="Segoe UI Light" pitchFamily="34" charset="0"/>
                <a:ea typeface="+mn-ea"/>
                <a:cs typeface="+mn-cs"/>
              </a:rPr>
              <a:t>Contoso Departments </a:t>
            </a:r>
            <a:r>
              <a:rPr lang="en-IE" sz="882" b="1" kern="1200" dirty="0" err="1">
                <a:solidFill>
                  <a:schemeClr val="tx1"/>
                </a:solidFill>
                <a:effectLst/>
                <a:latin typeface="Segoe UI Light" pitchFamily="34" charset="0"/>
                <a:ea typeface="+mn-ea"/>
                <a:cs typeface="+mn-cs"/>
              </a:rPr>
              <a:t>Mgmt</a:t>
            </a:r>
            <a:r>
              <a:rPr lang="en-IE" sz="882" b="1" kern="1200" dirty="0">
                <a:solidFill>
                  <a:schemeClr val="tx1"/>
                </a:solidFill>
                <a:effectLst/>
                <a:latin typeface="Segoe UI Light" pitchFamily="34" charset="0"/>
                <a:ea typeface="+mn-ea"/>
                <a:cs typeface="+mn-cs"/>
              </a:rPr>
              <a:t> grp</a:t>
            </a:r>
            <a:r>
              <a:rPr lang="en-IE" sz="882" b="0" kern="1200" dirty="0">
                <a:solidFill>
                  <a:schemeClr val="tx1"/>
                </a:solidFill>
                <a:effectLst/>
                <a:latin typeface="Segoe UI Light" pitchFamily="34" charset="0"/>
                <a:ea typeface="+mn-ea"/>
                <a:cs typeface="+mn-cs"/>
              </a:rPr>
              <a:t> and verify the </a:t>
            </a:r>
            <a:r>
              <a:rPr lang="en-IE" sz="882" b="1" kern="1200" dirty="0">
                <a:solidFill>
                  <a:schemeClr val="tx1"/>
                </a:solidFill>
                <a:effectLst/>
                <a:latin typeface="Segoe UI Light" pitchFamily="34" charset="0"/>
                <a:ea typeface="+mn-ea"/>
                <a:cs typeface="+mn-cs"/>
              </a:rPr>
              <a:t>IT Department</a:t>
            </a:r>
            <a:r>
              <a:rPr lang="en-IE" sz="882" b="0" kern="1200" dirty="0">
                <a:solidFill>
                  <a:schemeClr val="tx1"/>
                </a:solidFill>
                <a:effectLst/>
                <a:latin typeface="Segoe UI Light" pitchFamily="34" charset="0"/>
                <a:ea typeface="+mn-ea"/>
                <a:cs typeface="+mn-cs"/>
              </a:rPr>
              <a:t> subscription is now listed.</a:t>
            </a:r>
          </a:p>
          <a:p>
            <a:r>
              <a:rPr lang="en-IE" sz="882" b="0" kern="1200" dirty="0">
                <a:solidFill>
                  <a:schemeClr val="tx1"/>
                </a:solidFill>
                <a:effectLst/>
                <a:latin typeface="Segoe UI Light" pitchFamily="34" charset="0"/>
                <a:ea typeface="+mn-ea"/>
                <a:cs typeface="+mn-cs"/>
              </a:rPr>
              <a:t>4. Repeat steps </a:t>
            </a:r>
            <a:r>
              <a:rPr lang="en-IE" sz="882" b="1" kern="1200" dirty="0">
                <a:solidFill>
                  <a:schemeClr val="tx1"/>
                </a:solidFill>
                <a:effectLst/>
                <a:latin typeface="Segoe UI Light" pitchFamily="34" charset="0"/>
                <a:ea typeface="+mn-ea"/>
                <a:cs typeface="+mn-cs"/>
              </a:rPr>
              <a:t>1</a:t>
            </a:r>
            <a:r>
              <a:rPr lang="en-IE" sz="882" b="0" kern="1200" dirty="0">
                <a:solidFill>
                  <a:schemeClr val="tx1"/>
                </a:solidFill>
                <a:effectLst/>
                <a:latin typeface="Segoe UI Light" pitchFamily="34" charset="0"/>
                <a:ea typeface="+mn-ea"/>
                <a:cs typeface="+mn-cs"/>
              </a:rPr>
              <a:t> and </a:t>
            </a:r>
            <a:r>
              <a:rPr lang="en-IE" sz="882" b="1" kern="1200" dirty="0">
                <a:solidFill>
                  <a:schemeClr val="tx1"/>
                </a:solidFill>
                <a:effectLst/>
                <a:latin typeface="Segoe UI Light" pitchFamily="34" charset="0"/>
                <a:ea typeface="+mn-ea"/>
                <a:cs typeface="+mn-cs"/>
              </a:rPr>
              <a:t>3</a:t>
            </a:r>
            <a:r>
              <a:rPr lang="en-IE" sz="882" b="0" kern="1200" dirty="0">
                <a:solidFill>
                  <a:schemeClr val="tx1"/>
                </a:solidFill>
                <a:effectLst/>
                <a:latin typeface="Segoe UI Light" pitchFamily="34" charset="0"/>
                <a:ea typeface="+mn-ea"/>
                <a:cs typeface="+mn-cs"/>
              </a:rPr>
              <a:t> this time for the below management group and subscription.</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Management group</a:t>
            </a:r>
            <a:r>
              <a:rPr lang="en-IE" sz="882" b="0" kern="1200" dirty="0">
                <a:solidFill>
                  <a:schemeClr val="tx1"/>
                </a:solidFill>
                <a:effectLst/>
                <a:latin typeface="Segoe UI Light" pitchFamily="34" charset="0"/>
                <a:ea typeface="+mn-ea"/>
                <a:cs typeface="+mn-cs"/>
              </a:rPr>
              <a:t> = Contoso Projects </a:t>
            </a:r>
            <a:r>
              <a:rPr lang="en-IE" sz="882" b="0" kern="1200" dirty="0" err="1">
                <a:solidFill>
                  <a:schemeClr val="tx1"/>
                </a:solidFill>
                <a:effectLst/>
                <a:latin typeface="Segoe UI Light" pitchFamily="34" charset="0"/>
                <a:ea typeface="+mn-ea"/>
                <a:cs typeface="+mn-cs"/>
              </a:rPr>
              <a:t>Mgmt</a:t>
            </a:r>
            <a:r>
              <a:rPr lang="en-IE" sz="882" b="0" kern="1200" dirty="0">
                <a:solidFill>
                  <a:schemeClr val="tx1"/>
                </a:solidFill>
                <a:effectLst/>
                <a:latin typeface="Segoe UI Light" pitchFamily="34" charset="0"/>
                <a:ea typeface="+mn-ea"/>
                <a:cs typeface="+mn-cs"/>
              </a:rPr>
              <a:t> Grp</a:t>
            </a:r>
          </a:p>
          <a:p>
            <a:r>
              <a:rPr lang="en-IE" sz="882" b="0" kern="1200" dirty="0">
                <a:solidFill>
                  <a:schemeClr val="tx1"/>
                </a:solidFill>
                <a:effectLst/>
                <a:latin typeface="Segoe UI Light" pitchFamily="34" charset="0"/>
                <a:ea typeface="+mn-ea"/>
                <a:cs typeface="+mn-cs"/>
              </a:rPr>
              <a:t>- </a:t>
            </a:r>
            <a:r>
              <a:rPr lang="en-IE" sz="882" b="1" kern="1200" dirty="0">
                <a:solidFill>
                  <a:schemeClr val="tx1"/>
                </a:solidFill>
                <a:effectLst/>
                <a:latin typeface="Segoe UI Light" pitchFamily="34" charset="0"/>
                <a:ea typeface="+mn-ea"/>
                <a:cs typeface="+mn-cs"/>
              </a:rPr>
              <a:t>Subscription</a:t>
            </a:r>
            <a:r>
              <a:rPr lang="en-IE" sz="882" b="0" kern="1200" dirty="0">
                <a:solidFill>
                  <a:schemeClr val="tx1"/>
                </a:solidFill>
                <a:effectLst/>
                <a:latin typeface="Segoe UI Light" pitchFamily="34" charset="0"/>
                <a:ea typeface="+mn-ea"/>
                <a:cs typeface="+mn-cs"/>
              </a:rPr>
              <a:t> = New Product Launch</a:t>
            </a:r>
          </a:p>
          <a:p>
            <a:r>
              <a:rPr lang="en-IE" sz="882" b="0" kern="1200" dirty="0">
                <a:solidFill>
                  <a:schemeClr val="tx1"/>
                </a:solidFill>
                <a:effectLst/>
                <a:latin typeface="Segoe UI Light" pitchFamily="34" charset="0"/>
                <a:ea typeface="+mn-ea"/>
                <a:cs typeface="+mn-cs"/>
              </a:rPr>
              <a:t>5. Go to </a:t>
            </a:r>
            <a:r>
              <a:rPr lang="en-IE" sz="882" b="1" kern="1200" dirty="0">
                <a:solidFill>
                  <a:schemeClr val="tx1"/>
                </a:solidFill>
                <a:effectLst/>
                <a:latin typeface="Segoe UI Light" pitchFamily="34" charset="0"/>
                <a:ea typeface="+mn-ea"/>
                <a:cs typeface="+mn-cs"/>
              </a:rPr>
              <a:t>Cost Management + Billing</a:t>
            </a:r>
            <a:r>
              <a:rPr lang="en-IE" sz="882" b="0" kern="1200" dirty="0">
                <a:solidFill>
                  <a:schemeClr val="tx1"/>
                </a:solidFill>
                <a:effectLst/>
                <a:latin typeface="Segoe UI Light" pitchFamily="34" charset="0"/>
                <a:ea typeface="+mn-ea"/>
                <a:cs typeface="+mn-cs"/>
              </a:rPr>
              <a:t> then </a:t>
            </a:r>
            <a:r>
              <a:rPr lang="en-IE" sz="882" b="1" kern="1200" dirty="0">
                <a:solidFill>
                  <a:schemeClr val="tx1"/>
                </a:solidFill>
                <a:effectLst/>
                <a:latin typeface="Segoe UI Light" pitchFamily="34" charset="0"/>
                <a:ea typeface="+mn-ea"/>
                <a:cs typeface="+mn-cs"/>
              </a:rPr>
              <a:t>Management groups</a:t>
            </a:r>
            <a:r>
              <a:rPr lang="en-IE" sz="882" b="0" kern="1200" dirty="0">
                <a:solidFill>
                  <a:schemeClr val="tx1"/>
                </a:solidFill>
                <a:effectLst/>
                <a:latin typeface="Segoe UI Light" pitchFamily="34" charset="0"/>
                <a:ea typeface="+mn-ea"/>
                <a:cs typeface="+mn-cs"/>
              </a:rPr>
              <a:t> , double click on the </a:t>
            </a:r>
            <a:r>
              <a:rPr lang="en-IE" sz="882" b="1" kern="1200" dirty="0">
                <a:solidFill>
                  <a:schemeClr val="tx1"/>
                </a:solidFill>
                <a:effectLst/>
                <a:latin typeface="Segoe UI Light" pitchFamily="34" charset="0"/>
                <a:ea typeface="+mn-ea"/>
                <a:cs typeface="+mn-cs"/>
              </a:rPr>
              <a:t>Contoso Projects </a:t>
            </a:r>
            <a:r>
              <a:rPr lang="en-IE" sz="882" b="1" kern="1200" dirty="0" err="1">
                <a:solidFill>
                  <a:schemeClr val="tx1"/>
                </a:solidFill>
                <a:effectLst/>
                <a:latin typeface="Segoe UI Light" pitchFamily="34" charset="0"/>
                <a:ea typeface="+mn-ea"/>
                <a:cs typeface="+mn-cs"/>
              </a:rPr>
              <a:t>Mgmt</a:t>
            </a:r>
            <a:r>
              <a:rPr lang="en-IE" sz="882" b="1" kern="1200" dirty="0">
                <a:solidFill>
                  <a:schemeClr val="tx1"/>
                </a:solidFill>
                <a:effectLst/>
                <a:latin typeface="Segoe UI Light" pitchFamily="34" charset="0"/>
                <a:ea typeface="+mn-ea"/>
                <a:cs typeface="+mn-cs"/>
              </a:rPr>
              <a:t> Grp</a:t>
            </a:r>
            <a:r>
              <a:rPr lang="en-IE" sz="882" b="0" kern="1200" dirty="0">
                <a:solidFill>
                  <a:schemeClr val="tx1"/>
                </a:solidFill>
                <a:effectLst/>
                <a:latin typeface="Segoe UI Light" pitchFamily="34" charset="0"/>
                <a:ea typeface="+mn-ea"/>
                <a:cs typeface="+mn-cs"/>
              </a:rPr>
              <a:t> and verify the </a:t>
            </a:r>
            <a:r>
              <a:rPr lang="en-IE" sz="882" b="1" kern="1200" dirty="0">
                <a:solidFill>
                  <a:schemeClr val="tx1"/>
                </a:solidFill>
                <a:effectLst/>
                <a:latin typeface="Segoe UI Light" pitchFamily="34" charset="0"/>
                <a:ea typeface="+mn-ea"/>
                <a:cs typeface="+mn-cs"/>
              </a:rPr>
              <a:t>New Product Launch</a:t>
            </a:r>
            <a:r>
              <a:rPr lang="en-IE" sz="882" b="0" kern="1200" dirty="0">
                <a:solidFill>
                  <a:schemeClr val="tx1"/>
                </a:solidFill>
                <a:effectLst/>
                <a:latin typeface="Segoe UI Light" pitchFamily="34" charset="0"/>
                <a:ea typeface="+mn-ea"/>
                <a:cs typeface="+mn-cs"/>
              </a:rPr>
              <a:t> subscription is now listed.</a:t>
            </a:r>
          </a:p>
          <a:p>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We could create more subscriptions, for company departments such as HR, Marketing, Dev etc and Projects, then add those subscriptions to the management groups and then apply policies and access control settings across them as we wish.</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Assign Azure Policy for allowed locations to a Management group and subscription</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We will now assign a policy to a Management group and subscription</a:t>
            </a:r>
          </a:p>
          <a:p>
            <a:r>
              <a:rPr lang="en-IE" sz="882" b="0" kern="1200" dirty="0">
                <a:solidFill>
                  <a:schemeClr val="tx1"/>
                </a:solidFill>
                <a:effectLst/>
                <a:latin typeface="Segoe UI Light" pitchFamily="34" charset="0"/>
                <a:ea typeface="+mn-ea"/>
                <a:cs typeface="+mn-cs"/>
              </a:rPr>
              <a:t>1. Open </a:t>
            </a:r>
            <a:r>
              <a:rPr lang="en-IE" sz="882" b="1" kern="1200" dirty="0">
                <a:solidFill>
                  <a:schemeClr val="tx1"/>
                </a:solidFill>
                <a:effectLst/>
                <a:latin typeface="Segoe UI Light" pitchFamily="34" charset="0"/>
                <a:ea typeface="+mn-ea"/>
                <a:cs typeface="+mn-cs"/>
              </a:rPr>
              <a:t>Azure Policy</a:t>
            </a:r>
            <a:r>
              <a:rPr lang="en-IE" sz="882" b="0" kern="1200" dirty="0">
                <a:solidFill>
                  <a:schemeClr val="tx1"/>
                </a:solidFill>
                <a:effectLst/>
                <a:latin typeface="Segoe UI Light" pitchFamily="34" charset="0"/>
                <a:ea typeface="+mn-ea"/>
                <a:cs typeface="+mn-cs"/>
              </a:rPr>
              <a:t> then under the </a:t>
            </a:r>
            <a:r>
              <a:rPr lang="en-IE" sz="882" b="1" kern="1200" dirty="0">
                <a:solidFill>
                  <a:schemeClr val="tx1"/>
                </a:solidFill>
                <a:effectLst/>
                <a:latin typeface="Segoe UI Light" pitchFamily="34" charset="0"/>
                <a:ea typeface="+mn-ea"/>
                <a:cs typeface="+mn-cs"/>
              </a:rPr>
              <a:t>Authoring</a:t>
            </a:r>
            <a:r>
              <a:rPr lang="en-IE" sz="882" b="0" kern="1200" dirty="0">
                <a:solidFill>
                  <a:schemeClr val="tx1"/>
                </a:solidFill>
                <a:effectLst/>
                <a:latin typeface="Segoe UI Light" pitchFamily="34" charset="0"/>
                <a:ea typeface="+mn-ea"/>
                <a:cs typeface="+mn-cs"/>
              </a:rPr>
              <a:t> section, go to </a:t>
            </a:r>
            <a:r>
              <a:rPr lang="en-IE" sz="882" b="1" kern="1200" dirty="0">
                <a:solidFill>
                  <a:schemeClr val="tx1"/>
                </a:solidFill>
                <a:effectLst/>
                <a:latin typeface="Segoe UI Light" pitchFamily="34" charset="0"/>
                <a:ea typeface="+mn-ea"/>
                <a:cs typeface="+mn-cs"/>
              </a:rPr>
              <a:t>Definitions</a:t>
            </a:r>
            <a:r>
              <a:rPr lang="en-IE" sz="882" b="0" kern="1200" dirty="0">
                <a:solidFill>
                  <a:schemeClr val="tx1"/>
                </a:solidFill>
                <a:effectLst/>
                <a:latin typeface="Segoe UI Light" pitchFamily="34" charset="0"/>
                <a:ea typeface="+mn-ea"/>
                <a:cs typeface="+mn-cs"/>
              </a:rPr>
              <a:t>, search for the definition </a:t>
            </a:r>
            <a:r>
              <a:rPr lang="en-IE" sz="882" b="1" kern="1200" dirty="0">
                <a:solidFill>
                  <a:schemeClr val="tx1"/>
                </a:solidFill>
                <a:effectLst/>
                <a:latin typeface="Segoe UI Light" pitchFamily="34" charset="0"/>
                <a:ea typeface="+mn-ea"/>
                <a:cs typeface="+mn-cs"/>
              </a:rPr>
              <a:t>Allowed Locations</a:t>
            </a:r>
            <a:r>
              <a:rPr lang="en-IE" sz="882" b="0" kern="1200" dirty="0">
                <a:solidFill>
                  <a:schemeClr val="tx1"/>
                </a:solidFill>
                <a:effectLst/>
                <a:latin typeface="Segoe UI Light" pitchFamily="34" charset="0"/>
                <a:ea typeface="+mn-ea"/>
                <a:cs typeface="+mn-cs"/>
              </a:rPr>
              <a:t>, double click on it when located, and in the </a:t>
            </a:r>
            <a:r>
              <a:rPr lang="en-IE" sz="882" b="1" kern="1200" dirty="0">
                <a:solidFill>
                  <a:schemeClr val="tx1"/>
                </a:solidFill>
                <a:effectLst/>
                <a:latin typeface="Segoe UI Light" pitchFamily="34" charset="0"/>
                <a:ea typeface="+mn-ea"/>
                <a:cs typeface="+mn-cs"/>
              </a:rPr>
              <a:t>Allowed Locations - policy definition</a:t>
            </a:r>
            <a:r>
              <a:rPr lang="en-IE" sz="882" b="0" kern="1200" dirty="0">
                <a:solidFill>
                  <a:schemeClr val="tx1"/>
                </a:solidFill>
                <a:effectLst/>
                <a:latin typeface="Segoe UI Light" pitchFamily="34" charset="0"/>
                <a:ea typeface="+mn-ea"/>
                <a:cs typeface="+mn-cs"/>
              </a:rPr>
              <a:t> pane click the </a:t>
            </a:r>
            <a:r>
              <a:rPr lang="en-IE" sz="882" b="1" kern="1200" dirty="0">
                <a:solidFill>
                  <a:schemeClr val="tx1"/>
                </a:solidFill>
                <a:effectLst/>
                <a:latin typeface="Segoe UI Light" pitchFamily="34" charset="0"/>
                <a:ea typeface="+mn-ea"/>
                <a:cs typeface="+mn-cs"/>
              </a:rPr>
              <a:t>Assign</a:t>
            </a:r>
            <a:r>
              <a:rPr lang="en-IE" sz="882" b="0" kern="1200" dirty="0">
                <a:solidFill>
                  <a:schemeClr val="tx1"/>
                </a:solidFill>
                <a:effectLst/>
                <a:latin typeface="Segoe UI Light" pitchFamily="34" charset="0"/>
                <a:ea typeface="+mn-ea"/>
                <a:cs typeface="+mn-cs"/>
              </a:rPr>
              <a:t> button. Then in the </a:t>
            </a:r>
            <a:r>
              <a:rPr lang="en-IE" sz="882" b="1" kern="1200" dirty="0">
                <a:solidFill>
                  <a:schemeClr val="tx1"/>
                </a:solidFill>
                <a:effectLst/>
                <a:latin typeface="Segoe UI Light" pitchFamily="34" charset="0"/>
                <a:ea typeface="+mn-ea"/>
                <a:cs typeface="+mn-cs"/>
              </a:rPr>
              <a:t>Scope</a:t>
            </a:r>
            <a:r>
              <a:rPr lang="en-IE" sz="882" b="0" kern="1200" dirty="0">
                <a:solidFill>
                  <a:schemeClr val="tx1"/>
                </a:solidFill>
                <a:effectLst/>
                <a:latin typeface="Segoe UI Light" pitchFamily="34" charset="0"/>
                <a:ea typeface="+mn-ea"/>
                <a:cs typeface="+mn-cs"/>
              </a:rPr>
              <a:t> pane click the </a:t>
            </a:r>
            <a:r>
              <a:rPr lang="en-IE" sz="882" b="0" i="1" kern="1200" dirty="0">
                <a:solidFill>
                  <a:schemeClr val="tx1"/>
                </a:solidFill>
                <a:effectLst/>
                <a:latin typeface="Segoe UI Light" pitchFamily="34" charset="0"/>
                <a:ea typeface="+mn-ea"/>
                <a:cs typeface="+mn-cs"/>
              </a:rPr>
              <a:t>*ellipsis*</a:t>
            </a:r>
            <a:r>
              <a:rPr lang="en-IE" sz="882" b="0" kern="1200" dirty="0">
                <a:solidFill>
                  <a:schemeClr val="tx1"/>
                </a:solidFill>
                <a:effectLst/>
                <a:latin typeface="Segoe UI Light" pitchFamily="34" charset="0"/>
                <a:ea typeface="+mn-ea"/>
                <a:cs typeface="+mn-cs"/>
              </a:rPr>
              <a:t> three dots alongside </a:t>
            </a:r>
            <a:r>
              <a:rPr lang="en-IE" sz="882" b="1" kern="1200" dirty="0">
                <a:solidFill>
                  <a:schemeClr val="tx1"/>
                </a:solidFill>
                <a:effectLst/>
                <a:latin typeface="Segoe UI Light" pitchFamily="34" charset="0"/>
                <a:ea typeface="+mn-ea"/>
                <a:cs typeface="+mn-cs"/>
              </a:rPr>
              <a:t>Scope</a:t>
            </a:r>
            <a:r>
              <a:rPr lang="en-IE" sz="882" b="0" kern="1200" dirty="0">
                <a:solidFill>
                  <a:schemeClr val="tx1"/>
                </a:solidFill>
                <a:effectLst/>
                <a:latin typeface="Segoe UI Light" pitchFamily="34" charset="0"/>
                <a:ea typeface="+mn-ea"/>
                <a:cs typeface="+mn-cs"/>
              </a:rPr>
              <a:t> and select the </a:t>
            </a:r>
            <a:r>
              <a:rPr lang="en-IE" sz="882" b="1" kern="1200" dirty="0">
                <a:solidFill>
                  <a:schemeClr val="tx1"/>
                </a:solidFill>
                <a:effectLst/>
                <a:latin typeface="Segoe UI Light" pitchFamily="34" charset="0"/>
                <a:ea typeface="+mn-ea"/>
                <a:cs typeface="+mn-cs"/>
              </a:rPr>
              <a:t>Contoso Project </a:t>
            </a:r>
            <a:r>
              <a:rPr lang="en-IE" sz="882" b="1" kern="1200" dirty="0" err="1">
                <a:solidFill>
                  <a:schemeClr val="tx1"/>
                </a:solidFill>
                <a:effectLst/>
                <a:latin typeface="Segoe UI Light" pitchFamily="34" charset="0"/>
                <a:ea typeface="+mn-ea"/>
                <a:cs typeface="+mn-cs"/>
              </a:rPr>
              <a:t>Mgmt</a:t>
            </a:r>
            <a:r>
              <a:rPr lang="en-IE" sz="882" b="1" kern="1200" dirty="0">
                <a:solidFill>
                  <a:schemeClr val="tx1"/>
                </a:solidFill>
                <a:effectLst/>
                <a:latin typeface="Segoe UI Light" pitchFamily="34" charset="0"/>
                <a:ea typeface="+mn-ea"/>
                <a:cs typeface="+mn-cs"/>
              </a:rPr>
              <a:t> Grp</a:t>
            </a:r>
            <a:r>
              <a:rPr lang="en-IE" sz="882" b="0" kern="1200" dirty="0">
                <a:solidFill>
                  <a:schemeClr val="tx1"/>
                </a:solidFill>
                <a:effectLst/>
                <a:latin typeface="Segoe UI Light" pitchFamily="34" charset="0"/>
                <a:ea typeface="+mn-ea"/>
                <a:cs typeface="+mn-cs"/>
              </a:rPr>
              <a:t> management group, and then the subscription </a:t>
            </a:r>
            <a:r>
              <a:rPr lang="en-IE" sz="882" b="1" kern="1200" dirty="0">
                <a:solidFill>
                  <a:schemeClr val="tx1"/>
                </a:solidFill>
                <a:effectLst/>
                <a:latin typeface="Segoe UI Light" pitchFamily="34" charset="0"/>
                <a:ea typeface="+mn-ea"/>
                <a:cs typeface="+mn-cs"/>
              </a:rPr>
              <a:t>New Product Launch</a:t>
            </a:r>
            <a:r>
              <a:rPr lang="en-IE" sz="882" b="0" kern="1200" dirty="0">
                <a:solidFill>
                  <a:schemeClr val="tx1"/>
                </a:solidFill>
                <a:effectLst/>
                <a:latin typeface="Segoe UI Light" pitchFamily="34" charset="0"/>
                <a:ea typeface="+mn-ea"/>
                <a:cs typeface="+mn-cs"/>
              </a:rPr>
              <a:t>, then click the </a:t>
            </a:r>
            <a:r>
              <a:rPr lang="en-IE" sz="882" b="1" kern="1200" dirty="0">
                <a:solidFill>
                  <a:schemeClr val="tx1"/>
                </a:solidFill>
                <a:effectLst/>
                <a:latin typeface="Segoe UI Light" pitchFamily="34" charset="0"/>
                <a:ea typeface="+mn-ea"/>
                <a:cs typeface="+mn-cs"/>
              </a:rPr>
              <a:t>Select</a:t>
            </a:r>
            <a:r>
              <a:rPr lang="en-IE" sz="882" b="0" kern="1200" dirty="0">
                <a:solidFill>
                  <a:schemeClr val="tx1"/>
                </a:solidFill>
                <a:effectLst/>
                <a:latin typeface="Segoe UI Light" pitchFamily="34" charset="0"/>
                <a:ea typeface="+mn-ea"/>
                <a:cs typeface="+mn-cs"/>
              </a:rPr>
              <a:t> button.</a:t>
            </a:r>
          </a:p>
          <a:p>
            <a:r>
              <a:rPr lang="en-IE" sz="882" b="0" kern="1200" dirty="0">
                <a:solidFill>
                  <a:schemeClr val="tx1"/>
                </a:solidFill>
                <a:effectLst/>
                <a:latin typeface="Segoe UI Light" pitchFamily="34" charset="0"/>
                <a:ea typeface="+mn-ea"/>
                <a:cs typeface="+mn-cs"/>
              </a:rPr>
              <a:t>2. Under the </a:t>
            </a:r>
            <a:r>
              <a:rPr lang="en-IE" sz="882" b="1" kern="1200" dirty="0">
                <a:solidFill>
                  <a:schemeClr val="tx1"/>
                </a:solidFill>
                <a:effectLst/>
                <a:latin typeface="Segoe UI Light" pitchFamily="34" charset="0"/>
                <a:ea typeface="+mn-ea"/>
                <a:cs typeface="+mn-cs"/>
              </a:rPr>
              <a:t>Parameters</a:t>
            </a:r>
            <a:r>
              <a:rPr lang="en-IE" sz="882" b="0" kern="1200" dirty="0">
                <a:solidFill>
                  <a:schemeClr val="tx1"/>
                </a:solidFill>
                <a:effectLst/>
                <a:latin typeface="Segoe UI Light" pitchFamily="34" charset="0"/>
                <a:ea typeface="+mn-ea"/>
                <a:cs typeface="+mn-cs"/>
              </a:rPr>
              <a:t> section, from the drop down list select a region i.e. </a:t>
            </a:r>
            <a:r>
              <a:rPr lang="en-IE" sz="882" b="1" kern="1200" dirty="0">
                <a:solidFill>
                  <a:schemeClr val="tx1"/>
                </a:solidFill>
                <a:effectLst/>
                <a:latin typeface="Segoe UI Light" pitchFamily="34" charset="0"/>
                <a:ea typeface="+mn-ea"/>
                <a:cs typeface="+mn-cs"/>
              </a:rPr>
              <a:t>West India</a:t>
            </a:r>
            <a:r>
              <a:rPr lang="en-IE" sz="882" b="0" kern="1200" dirty="0">
                <a:solidFill>
                  <a:schemeClr val="tx1"/>
                </a:solidFill>
                <a:effectLst/>
                <a:latin typeface="Segoe UI Light" pitchFamily="34" charset="0"/>
                <a:ea typeface="+mn-ea"/>
                <a:cs typeface="+mn-cs"/>
              </a:rPr>
              <a:t> then click </a:t>
            </a:r>
            <a:r>
              <a:rPr lang="en-IE" sz="882" b="1" kern="1200" dirty="0">
                <a:solidFill>
                  <a:schemeClr val="tx1"/>
                </a:solidFill>
                <a:effectLst/>
                <a:latin typeface="Segoe UI Light" pitchFamily="34" charset="0"/>
                <a:ea typeface="+mn-ea"/>
                <a:cs typeface="+mn-cs"/>
              </a:rPr>
              <a:t>Assign</a:t>
            </a:r>
            <a:r>
              <a:rPr lang="en-IE" sz="882" b="0" kern="1200" dirty="0">
                <a:solidFill>
                  <a:schemeClr val="tx1"/>
                </a:solidFill>
                <a:effectLst/>
                <a:latin typeface="Segoe UI Light" pitchFamily="34" charset="0"/>
                <a:ea typeface="+mn-ea"/>
                <a:cs typeface="+mn-cs"/>
              </a:rPr>
              <a:t>.</a:t>
            </a:r>
          </a:p>
          <a:p>
            <a:r>
              <a:rPr lang="en-IE" sz="882" b="0" kern="1200" dirty="0">
                <a:solidFill>
                  <a:schemeClr val="tx1"/>
                </a:solidFill>
                <a:effectLst/>
                <a:latin typeface="Segoe UI Light" pitchFamily="34" charset="0"/>
                <a:ea typeface="+mn-ea"/>
                <a:cs typeface="+mn-cs"/>
              </a:rPr>
              <a:t>The subscription </a:t>
            </a:r>
            <a:r>
              <a:rPr lang="en-IE" sz="882" b="1" kern="1200" dirty="0">
                <a:solidFill>
                  <a:schemeClr val="tx1"/>
                </a:solidFill>
                <a:effectLst/>
                <a:latin typeface="Segoe UI Light" pitchFamily="34" charset="0"/>
                <a:ea typeface="+mn-ea"/>
                <a:cs typeface="+mn-cs"/>
              </a:rPr>
              <a:t>New Product Launch</a:t>
            </a:r>
            <a:r>
              <a:rPr lang="en-IE" sz="882" b="0" kern="1200" dirty="0">
                <a:solidFill>
                  <a:schemeClr val="tx1"/>
                </a:solidFill>
                <a:effectLst/>
                <a:latin typeface="Segoe UI Light" pitchFamily="34" charset="0"/>
                <a:ea typeface="+mn-ea"/>
                <a:cs typeface="+mn-cs"/>
              </a:rPr>
              <a:t> now requires all of its resources to be deployed to </a:t>
            </a:r>
            <a:r>
              <a:rPr lang="en-IE" sz="882" b="1" kern="1200" dirty="0">
                <a:solidFill>
                  <a:schemeClr val="tx1"/>
                </a:solidFill>
                <a:effectLst/>
                <a:latin typeface="Segoe UI Light" pitchFamily="34" charset="0"/>
                <a:ea typeface="+mn-ea"/>
                <a:cs typeface="+mn-cs"/>
              </a:rPr>
              <a:t>West India</a:t>
            </a:r>
            <a:r>
              <a:rPr lang="en-IE" sz="882" b="0" kern="1200" dirty="0">
                <a:solidFill>
                  <a:schemeClr val="tx1"/>
                </a:solidFill>
                <a:effectLst/>
                <a:latin typeface="Segoe UI Light" pitchFamily="34" charset="0"/>
                <a:ea typeface="+mn-ea"/>
                <a:cs typeface="+mn-cs"/>
              </a:rPr>
              <a:t> only. A case where this might be useful is related to a product launch, Marketing initiative taking place in West India. This policy has been applied at Management group level and is applicable to the subscription selected. You could also assign many of the other out of box policies at this management group level to apply to multiple subscriptions, or divide them up as most suitable to your organization and apply various policies needed.</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Delete Azure Subscriptions</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1. Go to </a:t>
            </a:r>
            <a:r>
              <a:rPr lang="en-IE" sz="882" b="1" kern="1200" dirty="0">
                <a:solidFill>
                  <a:schemeClr val="tx1"/>
                </a:solidFill>
                <a:effectLst/>
                <a:latin typeface="Segoe UI Light" pitchFamily="34" charset="0"/>
                <a:ea typeface="+mn-ea"/>
                <a:cs typeface="+mn-cs"/>
              </a:rPr>
              <a:t>Subscriptions</a:t>
            </a:r>
            <a:r>
              <a:rPr lang="en-IE" sz="882" b="0" kern="1200" dirty="0">
                <a:solidFill>
                  <a:schemeClr val="tx1"/>
                </a:solidFill>
                <a:effectLst/>
                <a:latin typeface="Segoe UI Light" pitchFamily="34" charset="0"/>
                <a:ea typeface="+mn-ea"/>
                <a:cs typeface="+mn-cs"/>
              </a:rPr>
              <a:t> and double click on the </a:t>
            </a:r>
            <a:r>
              <a:rPr lang="en-IE" sz="882" b="1" kern="1200" dirty="0">
                <a:solidFill>
                  <a:schemeClr val="tx1"/>
                </a:solidFill>
                <a:effectLst/>
                <a:latin typeface="Segoe UI Light" pitchFamily="34" charset="0"/>
                <a:ea typeface="+mn-ea"/>
                <a:cs typeface="+mn-cs"/>
              </a:rPr>
              <a:t>IT Department</a:t>
            </a:r>
            <a:r>
              <a:rPr lang="en-IE" sz="882" b="0" kern="1200" dirty="0">
                <a:solidFill>
                  <a:schemeClr val="tx1"/>
                </a:solidFill>
                <a:effectLst/>
                <a:latin typeface="Segoe UI Light" pitchFamily="34" charset="0"/>
                <a:ea typeface="+mn-ea"/>
                <a:cs typeface="+mn-cs"/>
              </a:rPr>
              <a:t> subscription, go to </a:t>
            </a:r>
            <a:r>
              <a:rPr lang="en-IE" sz="882" b="1" kern="1200" dirty="0">
                <a:solidFill>
                  <a:schemeClr val="tx1"/>
                </a:solidFill>
                <a:effectLst/>
                <a:latin typeface="Segoe UI Light" pitchFamily="34" charset="0"/>
                <a:ea typeface="+mn-ea"/>
                <a:cs typeface="+mn-cs"/>
              </a:rPr>
              <a:t>Overview</a:t>
            </a:r>
            <a:r>
              <a:rPr lang="en-IE" sz="882" b="0" kern="1200" dirty="0">
                <a:solidFill>
                  <a:schemeClr val="tx1"/>
                </a:solidFill>
                <a:effectLst/>
                <a:latin typeface="Segoe UI Light" pitchFamily="34" charset="0"/>
                <a:ea typeface="+mn-ea"/>
                <a:cs typeface="+mn-cs"/>
              </a:rPr>
              <a:t> section and then select </a:t>
            </a:r>
            <a:r>
              <a:rPr lang="en-IE" sz="882" b="1" kern="1200" dirty="0">
                <a:solidFill>
                  <a:schemeClr val="tx1"/>
                </a:solidFill>
                <a:effectLst/>
                <a:latin typeface="Segoe UI Light" pitchFamily="34" charset="0"/>
                <a:ea typeface="+mn-ea"/>
                <a:cs typeface="+mn-cs"/>
              </a:rPr>
              <a:t>Cancel subscription</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2. In the </a:t>
            </a:r>
            <a:r>
              <a:rPr lang="en-IE" sz="882" b="1" kern="1200" dirty="0">
                <a:solidFill>
                  <a:schemeClr val="tx1"/>
                </a:solidFill>
                <a:effectLst/>
                <a:latin typeface="Segoe UI Light" pitchFamily="34" charset="0"/>
                <a:ea typeface="+mn-ea"/>
                <a:cs typeface="+mn-cs"/>
              </a:rPr>
              <a:t>Are you sure you want to cancel subscription IT Department?</a:t>
            </a:r>
            <a:r>
              <a:rPr lang="en-IE" sz="882" b="0" kern="1200" dirty="0">
                <a:solidFill>
                  <a:schemeClr val="tx1"/>
                </a:solidFill>
                <a:effectLst/>
                <a:latin typeface="Segoe UI Light" pitchFamily="34" charset="0"/>
                <a:ea typeface="+mn-ea"/>
                <a:cs typeface="+mn-cs"/>
              </a:rPr>
              <a:t> pane type the subscription name, i.e. </a:t>
            </a:r>
            <a:r>
              <a:rPr lang="en-IE" sz="882" b="1" kern="1200" dirty="0">
                <a:solidFill>
                  <a:schemeClr val="tx1"/>
                </a:solidFill>
                <a:effectLst/>
                <a:latin typeface="Segoe UI Light" pitchFamily="34" charset="0"/>
                <a:ea typeface="+mn-ea"/>
                <a:cs typeface="+mn-cs"/>
              </a:rPr>
              <a:t>IT Department</a:t>
            </a:r>
            <a:r>
              <a:rPr lang="en-IE" sz="882" b="0" kern="1200" dirty="0">
                <a:solidFill>
                  <a:schemeClr val="tx1"/>
                </a:solidFill>
                <a:effectLst/>
                <a:latin typeface="Segoe UI Light" pitchFamily="34" charset="0"/>
                <a:ea typeface="+mn-ea"/>
                <a:cs typeface="+mn-cs"/>
              </a:rPr>
              <a:t> and select reason for cancellation and then click Cancel Subscription.</a:t>
            </a:r>
          </a:p>
          <a:p>
            <a:r>
              <a:rPr lang="en-IE" sz="882" b="0" kern="1200" dirty="0">
                <a:solidFill>
                  <a:schemeClr val="tx1"/>
                </a:solidFill>
                <a:effectLst/>
                <a:latin typeface="Segoe UI Light" pitchFamily="34" charset="0"/>
                <a:ea typeface="+mn-ea"/>
                <a:cs typeface="+mn-cs"/>
              </a:rPr>
              <a:t>You will receive an email stating </a:t>
            </a:r>
            <a:r>
              <a:rPr lang="en-IE" sz="882" b="1" kern="1200" dirty="0">
                <a:solidFill>
                  <a:schemeClr val="tx1"/>
                </a:solidFill>
                <a:effectLst/>
                <a:latin typeface="Segoe UI Light" pitchFamily="34" charset="0"/>
                <a:ea typeface="+mn-ea"/>
                <a:cs typeface="+mn-cs"/>
              </a:rPr>
              <a:t>Since you cancelled your subscription, we’ve disabled your services. We’ll keep your account and any associated data for 90 more days before deleting them on &lt; some date &gt;. Please log in and save any important data you may have stored in this subscription before then</a:t>
            </a:r>
            <a:r>
              <a:rPr lang="en-IE" sz="882" b="0" kern="1200" dirty="0">
                <a:solidFill>
                  <a:schemeClr val="tx1"/>
                </a:solidFill>
                <a:effectLst/>
                <a:latin typeface="Segoe UI Light" pitchFamily="34" charset="0"/>
                <a:ea typeface="+mn-ea"/>
                <a:cs typeface="+mn-cs"/>
              </a:rPr>
              <a:t>. The subscription will remain listed in the Subscription pane for period of time before it is no longer present. </a:t>
            </a:r>
          </a:p>
          <a:p>
            <a:r>
              <a:rPr lang="en-IE" sz="882" b="0" kern="1200" dirty="0">
                <a:solidFill>
                  <a:schemeClr val="tx1"/>
                </a:solidFill>
                <a:effectLst/>
                <a:latin typeface="Segoe UI Light" pitchFamily="34" charset="0"/>
                <a:ea typeface="+mn-ea"/>
                <a:cs typeface="+mn-cs"/>
              </a:rPr>
              <a:t>3. Repeat steps </a:t>
            </a:r>
            <a:r>
              <a:rPr lang="en-IE" sz="882" b="1" kern="1200" dirty="0">
                <a:solidFill>
                  <a:schemeClr val="tx1"/>
                </a:solidFill>
                <a:effectLst/>
                <a:latin typeface="Segoe UI Light" pitchFamily="34" charset="0"/>
                <a:ea typeface="+mn-ea"/>
                <a:cs typeface="+mn-cs"/>
              </a:rPr>
              <a:t>1</a:t>
            </a:r>
            <a:r>
              <a:rPr lang="en-IE" sz="882" b="0" kern="1200" dirty="0">
                <a:solidFill>
                  <a:schemeClr val="tx1"/>
                </a:solidFill>
                <a:effectLst/>
                <a:latin typeface="Segoe UI Light" pitchFamily="34" charset="0"/>
                <a:ea typeface="+mn-ea"/>
                <a:cs typeface="+mn-cs"/>
              </a:rPr>
              <a:t> and </a:t>
            </a:r>
            <a:r>
              <a:rPr lang="en-IE" sz="882" b="1" kern="1200" dirty="0">
                <a:solidFill>
                  <a:schemeClr val="tx1"/>
                </a:solidFill>
                <a:effectLst/>
                <a:latin typeface="Segoe UI Light" pitchFamily="34" charset="0"/>
                <a:ea typeface="+mn-ea"/>
                <a:cs typeface="+mn-cs"/>
              </a:rPr>
              <a:t>2</a:t>
            </a:r>
            <a:r>
              <a:rPr lang="en-IE" sz="882" b="0" kern="1200" dirty="0">
                <a:solidFill>
                  <a:schemeClr val="tx1"/>
                </a:solidFill>
                <a:effectLst/>
                <a:latin typeface="Segoe UI Light" pitchFamily="34" charset="0"/>
                <a:ea typeface="+mn-ea"/>
                <a:cs typeface="+mn-cs"/>
              </a:rPr>
              <a:t> for the </a:t>
            </a:r>
            <a:r>
              <a:rPr lang="en-IE" sz="882" b="1" kern="1200" dirty="0">
                <a:solidFill>
                  <a:schemeClr val="tx1"/>
                </a:solidFill>
                <a:effectLst/>
                <a:latin typeface="Segoe UI Light" pitchFamily="34" charset="0"/>
                <a:ea typeface="+mn-ea"/>
                <a:cs typeface="+mn-cs"/>
              </a:rPr>
              <a:t>New Product Launch</a:t>
            </a:r>
            <a:r>
              <a:rPr lang="en-IE" sz="882" b="0" kern="1200" dirty="0">
                <a:solidFill>
                  <a:schemeClr val="tx1"/>
                </a:solidFill>
                <a:effectLst/>
                <a:latin typeface="Segoe UI Light" pitchFamily="34" charset="0"/>
                <a:ea typeface="+mn-ea"/>
                <a:cs typeface="+mn-cs"/>
              </a:rPr>
              <a:t> subscription.</a:t>
            </a:r>
          </a:p>
          <a:p>
            <a:r>
              <a:rPr lang="en-IE" sz="882" b="0" kern="1200" dirty="0">
                <a:solidFill>
                  <a:schemeClr val="tx1"/>
                </a:solidFill>
                <a:effectLst/>
                <a:latin typeface="Segoe UI Light" pitchFamily="34" charset="0"/>
                <a:ea typeface="+mn-ea"/>
                <a:cs typeface="+mn-cs"/>
              </a:rPr>
              <a:t>4. In the subscription </a:t>
            </a:r>
            <a:r>
              <a:rPr lang="en-IE" sz="882" b="1" kern="1200" dirty="0">
                <a:solidFill>
                  <a:schemeClr val="tx1"/>
                </a:solidFill>
                <a:effectLst/>
                <a:latin typeface="Segoe UI Light" pitchFamily="34" charset="0"/>
                <a:ea typeface="+mn-ea"/>
                <a:cs typeface="+mn-cs"/>
              </a:rPr>
              <a:t>Overview</a:t>
            </a:r>
            <a:r>
              <a:rPr lang="en-IE" sz="882" b="0" kern="1200" dirty="0">
                <a:solidFill>
                  <a:schemeClr val="tx1"/>
                </a:solidFill>
                <a:effectLst/>
                <a:latin typeface="Segoe UI Light" pitchFamily="34" charset="0"/>
                <a:ea typeface="+mn-ea"/>
                <a:cs typeface="+mn-cs"/>
              </a:rPr>
              <a:t> pane, approx. 10-15 minutes after deletion, despite the subscription still being listed, the status is listed as </a:t>
            </a:r>
            <a:r>
              <a:rPr lang="en-IE" sz="882" b="1" kern="1200" dirty="0">
                <a:solidFill>
                  <a:schemeClr val="tx1"/>
                </a:solidFill>
                <a:effectLst/>
                <a:latin typeface="Segoe UI Light" pitchFamily="34" charset="0"/>
                <a:ea typeface="+mn-ea"/>
                <a:cs typeface="+mn-cs"/>
              </a:rPr>
              <a:t>Disabled</a:t>
            </a:r>
            <a:r>
              <a:rPr lang="en-IE" sz="882" b="0" kern="1200" dirty="0">
                <a:solidFill>
                  <a:schemeClr val="tx1"/>
                </a:solidFill>
                <a:effectLst/>
                <a:latin typeface="Segoe UI Light" pitchFamily="34" charset="0"/>
                <a:ea typeface="+mn-ea"/>
                <a:cs typeface="+mn-cs"/>
              </a:rPr>
              <a:t> and a </a:t>
            </a:r>
            <a:r>
              <a:rPr lang="en-IE" sz="882" b="1" kern="1200" dirty="0">
                <a:solidFill>
                  <a:schemeClr val="tx1"/>
                </a:solidFill>
                <a:effectLst/>
                <a:latin typeface="Segoe UI Light" pitchFamily="34" charset="0"/>
                <a:ea typeface="+mn-ea"/>
                <a:cs typeface="+mn-cs"/>
              </a:rPr>
              <a:t>Re-activate</a:t>
            </a:r>
            <a:r>
              <a:rPr lang="en-IE" sz="882" b="0" kern="1200" dirty="0">
                <a:solidFill>
                  <a:schemeClr val="tx1"/>
                </a:solidFill>
                <a:effectLst/>
                <a:latin typeface="Segoe UI Light" pitchFamily="34" charset="0"/>
                <a:ea typeface="+mn-ea"/>
                <a:cs typeface="+mn-cs"/>
              </a:rPr>
              <a:t> button is now present, both indicating the subscription is no longer active, while it is waiting to be completely removed.</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Delete Management groups</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To delete a management group, the following conditions must be met:</a:t>
            </a:r>
          </a:p>
          <a:p>
            <a:r>
              <a:rPr lang="en-IE" sz="882" b="0" kern="1200" dirty="0">
                <a:solidFill>
                  <a:schemeClr val="tx1"/>
                </a:solidFill>
                <a:effectLst/>
                <a:latin typeface="Segoe UI Light" pitchFamily="34" charset="0"/>
                <a:ea typeface="+mn-ea"/>
                <a:cs typeface="+mn-cs"/>
              </a:rPr>
              <a:t>- There are no child management groups or subscriptions under the management group.</a:t>
            </a:r>
          </a:p>
          <a:p>
            <a:r>
              <a:rPr lang="en-IE" sz="882" b="0" kern="1200" dirty="0">
                <a:solidFill>
                  <a:schemeClr val="tx1"/>
                </a:solidFill>
                <a:effectLst/>
                <a:latin typeface="Segoe UI Light" pitchFamily="34" charset="0"/>
                <a:ea typeface="+mn-ea"/>
                <a:cs typeface="+mn-cs"/>
              </a:rPr>
              <a:t>- You have write permissions on the management group ("Owner", "Contributor", or "Management Group Contributor"). You can see what permissions you have in the Management group Access control (IAM) pane.</a:t>
            </a:r>
          </a:p>
          <a:p>
            <a:r>
              <a:rPr lang="en-IE" sz="882" b="0" kern="1200" dirty="0">
                <a:solidFill>
                  <a:schemeClr val="tx1"/>
                </a:solidFill>
                <a:effectLst/>
                <a:latin typeface="Segoe UI Light" pitchFamily="34" charset="0"/>
                <a:ea typeface="+mn-ea"/>
                <a:cs typeface="+mn-cs"/>
              </a:rPr>
              <a:t>As a result of these conditions, we will not be able to delete the management group until the subscription has been deleted, or we move the subscription out of the management group. We will move the subscription.</a:t>
            </a:r>
          </a:p>
          <a:p>
            <a:r>
              <a:rPr lang="en-IE" sz="882" b="0" kern="1200" dirty="0">
                <a:solidFill>
                  <a:schemeClr val="tx1"/>
                </a:solidFill>
                <a:effectLst/>
                <a:latin typeface="Segoe UI Light" pitchFamily="34" charset="0"/>
                <a:ea typeface="+mn-ea"/>
                <a:cs typeface="+mn-cs"/>
              </a:rPr>
              <a:t>1. Open to the </a:t>
            </a:r>
            <a:r>
              <a:rPr lang="en-IE" sz="882" b="1" kern="1200" dirty="0">
                <a:solidFill>
                  <a:schemeClr val="tx1"/>
                </a:solidFill>
                <a:effectLst/>
                <a:latin typeface="Segoe UI Light" pitchFamily="34" charset="0"/>
                <a:ea typeface="+mn-ea"/>
                <a:cs typeface="+mn-cs"/>
              </a:rPr>
              <a:t>Contoso Departments </a:t>
            </a:r>
            <a:r>
              <a:rPr lang="en-IE" sz="882" b="1" kern="1200" dirty="0" err="1">
                <a:solidFill>
                  <a:schemeClr val="tx1"/>
                </a:solidFill>
                <a:effectLst/>
                <a:latin typeface="Segoe UI Light" pitchFamily="34" charset="0"/>
                <a:ea typeface="+mn-ea"/>
                <a:cs typeface="+mn-cs"/>
              </a:rPr>
              <a:t>Mgmt</a:t>
            </a:r>
            <a:r>
              <a:rPr lang="en-IE" sz="882" b="1" kern="1200" dirty="0">
                <a:solidFill>
                  <a:schemeClr val="tx1"/>
                </a:solidFill>
                <a:effectLst/>
                <a:latin typeface="Segoe UI Light" pitchFamily="34" charset="0"/>
                <a:ea typeface="+mn-ea"/>
                <a:cs typeface="+mn-cs"/>
              </a:rPr>
              <a:t> Grp</a:t>
            </a:r>
            <a:r>
              <a:rPr lang="en-IE" sz="882" b="0" kern="1200" dirty="0">
                <a:solidFill>
                  <a:schemeClr val="tx1"/>
                </a:solidFill>
                <a:effectLst/>
                <a:latin typeface="Segoe UI Light" pitchFamily="34" charset="0"/>
                <a:ea typeface="+mn-ea"/>
                <a:cs typeface="+mn-cs"/>
              </a:rPr>
              <a:t> and under the </a:t>
            </a:r>
            <a:r>
              <a:rPr lang="en-IE" sz="882" b="1" kern="1200" dirty="0">
                <a:solidFill>
                  <a:schemeClr val="tx1"/>
                </a:solidFill>
                <a:effectLst/>
                <a:latin typeface="Segoe UI Light" pitchFamily="34" charset="0"/>
                <a:ea typeface="+mn-ea"/>
                <a:cs typeface="+mn-cs"/>
              </a:rPr>
              <a:t>Overview</a:t>
            </a:r>
            <a:r>
              <a:rPr lang="en-IE" sz="882" b="0" kern="1200" dirty="0">
                <a:solidFill>
                  <a:schemeClr val="tx1"/>
                </a:solidFill>
                <a:effectLst/>
                <a:latin typeface="Segoe UI Light" pitchFamily="34" charset="0"/>
                <a:ea typeface="+mn-ea"/>
                <a:cs typeface="+mn-cs"/>
              </a:rPr>
              <a:t> section click the </a:t>
            </a:r>
            <a:r>
              <a:rPr lang="en-IE" sz="882" b="0" i="1" kern="1200" dirty="0">
                <a:solidFill>
                  <a:schemeClr val="tx1"/>
                </a:solidFill>
                <a:effectLst/>
                <a:latin typeface="Segoe UI Light" pitchFamily="34" charset="0"/>
                <a:ea typeface="+mn-ea"/>
                <a:cs typeface="+mn-cs"/>
              </a:rPr>
              <a:t>*ellipsis*</a:t>
            </a:r>
            <a:r>
              <a:rPr lang="en-IE" sz="882" b="0" kern="1200" dirty="0">
                <a:solidFill>
                  <a:schemeClr val="tx1"/>
                </a:solidFill>
                <a:effectLst/>
                <a:latin typeface="Segoe UI Light" pitchFamily="34" charset="0"/>
                <a:ea typeface="+mn-ea"/>
                <a:cs typeface="+mn-cs"/>
              </a:rPr>
              <a:t> alongside the </a:t>
            </a:r>
            <a:r>
              <a:rPr lang="en-IE" sz="882" b="1" kern="1200" dirty="0">
                <a:solidFill>
                  <a:schemeClr val="tx1"/>
                </a:solidFill>
                <a:effectLst/>
                <a:latin typeface="Segoe UI Light" pitchFamily="34" charset="0"/>
                <a:ea typeface="+mn-ea"/>
                <a:cs typeface="+mn-cs"/>
              </a:rPr>
              <a:t>IT Departments</a:t>
            </a:r>
            <a:r>
              <a:rPr lang="en-IE" sz="882" b="0" kern="1200" dirty="0">
                <a:solidFill>
                  <a:schemeClr val="tx1"/>
                </a:solidFill>
                <a:effectLst/>
                <a:latin typeface="Segoe UI Light" pitchFamily="34" charset="0"/>
                <a:ea typeface="+mn-ea"/>
                <a:cs typeface="+mn-cs"/>
              </a:rPr>
              <a:t> subscription and select Move from the subsequent context menu</a:t>
            </a:r>
          </a:p>
          <a:p>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The Delete button on the Management group page is currently greyed out.</a:t>
            </a:r>
          </a:p>
          <a:p>
            <a:r>
              <a:rPr lang="en-IE" sz="882" b="0" kern="1200" dirty="0">
                <a:solidFill>
                  <a:schemeClr val="tx1"/>
                </a:solidFill>
                <a:effectLst/>
                <a:latin typeface="Segoe UI Light" pitchFamily="34" charset="0"/>
                <a:ea typeface="+mn-ea"/>
                <a:cs typeface="+mn-cs"/>
              </a:rPr>
              <a:t>2. In the </a:t>
            </a:r>
            <a:r>
              <a:rPr lang="en-IE" sz="882" b="1" kern="1200" dirty="0">
                <a:solidFill>
                  <a:schemeClr val="tx1"/>
                </a:solidFill>
                <a:effectLst/>
                <a:latin typeface="Segoe UI Light" pitchFamily="34" charset="0"/>
                <a:ea typeface="+mn-ea"/>
                <a:cs typeface="+mn-cs"/>
              </a:rPr>
              <a:t>Move</a:t>
            </a:r>
            <a:r>
              <a:rPr lang="en-IE" sz="882" b="0" kern="1200" dirty="0">
                <a:solidFill>
                  <a:schemeClr val="tx1"/>
                </a:solidFill>
                <a:effectLst/>
                <a:latin typeface="Segoe UI Light" pitchFamily="34" charset="0"/>
                <a:ea typeface="+mn-ea"/>
                <a:cs typeface="+mn-cs"/>
              </a:rPr>
              <a:t> pane, from the </a:t>
            </a:r>
            <a:r>
              <a:rPr lang="en-IE" sz="882" b="1" kern="1200" dirty="0">
                <a:solidFill>
                  <a:schemeClr val="tx1"/>
                </a:solidFill>
                <a:effectLst/>
                <a:latin typeface="Segoe UI Light" pitchFamily="34" charset="0"/>
                <a:ea typeface="+mn-ea"/>
                <a:cs typeface="+mn-cs"/>
              </a:rPr>
              <a:t>New parent management group</a:t>
            </a:r>
            <a:r>
              <a:rPr lang="en-IE" sz="882" b="0" kern="1200" dirty="0">
                <a:solidFill>
                  <a:schemeClr val="tx1"/>
                </a:solidFill>
                <a:effectLst/>
                <a:latin typeface="Segoe UI Light" pitchFamily="34" charset="0"/>
                <a:ea typeface="+mn-ea"/>
                <a:cs typeface="+mn-cs"/>
              </a:rPr>
              <a:t> </a:t>
            </a:r>
            <a:r>
              <a:rPr lang="en-IE" sz="882" b="0" kern="1200" dirty="0" err="1">
                <a:solidFill>
                  <a:schemeClr val="tx1"/>
                </a:solidFill>
                <a:effectLst/>
                <a:latin typeface="Segoe UI Light" pitchFamily="34" charset="0"/>
                <a:ea typeface="+mn-ea"/>
                <a:cs typeface="+mn-cs"/>
              </a:rPr>
              <a:t>dorp</a:t>
            </a:r>
            <a:r>
              <a:rPr lang="en-IE" sz="882" b="0" kern="1200" dirty="0">
                <a:solidFill>
                  <a:schemeClr val="tx1"/>
                </a:solidFill>
                <a:effectLst/>
                <a:latin typeface="Segoe UI Light" pitchFamily="34" charset="0"/>
                <a:ea typeface="+mn-ea"/>
                <a:cs typeface="+mn-cs"/>
              </a:rPr>
              <a:t> down list choose the </a:t>
            </a:r>
            <a:r>
              <a:rPr lang="en-IE" sz="882" b="1" kern="1200" dirty="0">
                <a:solidFill>
                  <a:schemeClr val="tx1"/>
                </a:solidFill>
                <a:effectLst/>
                <a:latin typeface="Segoe UI Light" pitchFamily="34" charset="0"/>
                <a:ea typeface="+mn-ea"/>
                <a:cs typeface="+mn-cs"/>
              </a:rPr>
              <a:t>Tenant Root Group (GUID)</a:t>
            </a:r>
            <a:r>
              <a:rPr lang="en-IE" sz="882" b="0" kern="1200" dirty="0">
                <a:solidFill>
                  <a:schemeClr val="tx1"/>
                </a:solidFill>
                <a:effectLst/>
                <a:latin typeface="Segoe UI Light" pitchFamily="34" charset="0"/>
                <a:ea typeface="+mn-ea"/>
                <a:cs typeface="+mn-cs"/>
              </a:rPr>
              <a:t> then click </a:t>
            </a:r>
            <a:r>
              <a:rPr lang="en-IE" sz="882" b="1" kern="1200" dirty="0">
                <a:solidFill>
                  <a:schemeClr val="tx1"/>
                </a:solidFill>
                <a:effectLst/>
                <a:latin typeface="Segoe UI Light" pitchFamily="34" charset="0"/>
                <a:ea typeface="+mn-ea"/>
                <a:cs typeface="+mn-cs"/>
              </a:rPr>
              <a:t>Save</a:t>
            </a:r>
            <a:endParaRPr lang="en-IE" sz="882" b="0" kern="1200" dirty="0">
              <a:solidFill>
                <a:schemeClr val="tx1"/>
              </a:solidFill>
              <a:effectLst/>
              <a:latin typeface="Segoe UI Light" pitchFamily="34" charset="0"/>
              <a:ea typeface="+mn-ea"/>
              <a:cs typeface="+mn-cs"/>
            </a:endParaRPr>
          </a:p>
          <a:p>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the message saying moving a subscription may affect policies and access.</a:t>
            </a:r>
          </a:p>
          <a:p>
            <a:r>
              <a:rPr lang="en-IE" sz="882" b="0" kern="1200" dirty="0">
                <a:solidFill>
                  <a:schemeClr val="tx1"/>
                </a:solidFill>
                <a:effectLst/>
                <a:latin typeface="Segoe UI Light" pitchFamily="34" charset="0"/>
                <a:ea typeface="+mn-ea"/>
                <a:cs typeface="+mn-cs"/>
              </a:rPr>
              <a:t>3. Back in the </a:t>
            </a:r>
            <a:r>
              <a:rPr lang="en-IE" sz="882" b="1" kern="1200" dirty="0">
                <a:solidFill>
                  <a:schemeClr val="tx1"/>
                </a:solidFill>
                <a:effectLst/>
                <a:latin typeface="Segoe UI Light" pitchFamily="34" charset="0"/>
                <a:ea typeface="+mn-ea"/>
                <a:cs typeface="+mn-cs"/>
              </a:rPr>
              <a:t>Contoso Departments </a:t>
            </a:r>
            <a:r>
              <a:rPr lang="en-IE" sz="882" b="1" kern="1200" dirty="0" err="1">
                <a:solidFill>
                  <a:schemeClr val="tx1"/>
                </a:solidFill>
                <a:effectLst/>
                <a:latin typeface="Segoe UI Light" pitchFamily="34" charset="0"/>
                <a:ea typeface="+mn-ea"/>
                <a:cs typeface="+mn-cs"/>
              </a:rPr>
              <a:t>Mgmt</a:t>
            </a:r>
            <a:r>
              <a:rPr lang="en-IE" sz="882" b="1" kern="1200" dirty="0">
                <a:solidFill>
                  <a:schemeClr val="tx1"/>
                </a:solidFill>
                <a:effectLst/>
                <a:latin typeface="Segoe UI Light" pitchFamily="34" charset="0"/>
                <a:ea typeface="+mn-ea"/>
                <a:cs typeface="+mn-cs"/>
              </a:rPr>
              <a:t> Grp</a:t>
            </a:r>
            <a:r>
              <a:rPr lang="en-IE" sz="882" b="0" kern="1200" dirty="0">
                <a:solidFill>
                  <a:schemeClr val="tx1"/>
                </a:solidFill>
                <a:effectLst/>
                <a:latin typeface="Segoe UI Light" pitchFamily="34" charset="0"/>
                <a:ea typeface="+mn-ea"/>
                <a:cs typeface="+mn-cs"/>
              </a:rPr>
              <a:t> pane and under the </a:t>
            </a:r>
            <a:r>
              <a:rPr lang="en-IE" sz="882" b="1" kern="1200" dirty="0">
                <a:solidFill>
                  <a:schemeClr val="tx1"/>
                </a:solidFill>
                <a:effectLst/>
                <a:latin typeface="Segoe UI Light" pitchFamily="34" charset="0"/>
                <a:ea typeface="+mn-ea"/>
                <a:cs typeface="+mn-cs"/>
              </a:rPr>
              <a:t>Overview</a:t>
            </a:r>
            <a:r>
              <a:rPr lang="en-IE" sz="882" b="0" kern="1200" dirty="0">
                <a:solidFill>
                  <a:schemeClr val="tx1"/>
                </a:solidFill>
                <a:effectLst/>
                <a:latin typeface="Segoe UI Light" pitchFamily="34" charset="0"/>
                <a:ea typeface="+mn-ea"/>
                <a:cs typeface="+mn-cs"/>
              </a:rPr>
              <a:t> section, note that the subscription is no longer present and the </a:t>
            </a:r>
            <a:r>
              <a:rPr lang="en-IE" sz="882" b="1" kern="1200" dirty="0">
                <a:solidFill>
                  <a:schemeClr val="tx1"/>
                </a:solidFill>
                <a:effectLst/>
                <a:latin typeface="Segoe UI Light" pitchFamily="34" charset="0"/>
                <a:ea typeface="+mn-ea"/>
                <a:cs typeface="+mn-cs"/>
              </a:rPr>
              <a:t>Delete</a:t>
            </a:r>
            <a:r>
              <a:rPr lang="en-IE" sz="882" b="0" kern="1200" dirty="0">
                <a:solidFill>
                  <a:schemeClr val="tx1"/>
                </a:solidFill>
                <a:effectLst/>
                <a:latin typeface="Segoe UI Light" pitchFamily="34" charset="0"/>
                <a:ea typeface="+mn-ea"/>
                <a:cs typeface="+mn-cs"/>
              </a:rPr>
              <a:t> button is now no longer greyed out. Click </a:t>
            </a:r>
            <a:r>
              <a:rPr lang="en-IE" sz="882" b="1" kern="1200" dirty="0">
                <a:solidFill>
                  <a:schemeClr val="tx1"/>
                </a:solidFill>
                <a:effectLst/>
                <a:latin typeface="Segoe UI Light" pitchFamily="34" charset="0"/>
                <a:ea typeface="+mn-ea"/>
                <a:cs typeface="+mn-cs"/>
              </a:rPr>
              <a:t>Delete</a:t>
            </a:r>
            <a:r>
              <a:rPr lang="en-IE" sz="882" b="0" kern="1200" dirty="0">
                <a:solidFill>
                  <a:schemeClr val="tx1"/>
                </a:solidFill>
                <a:effectLst/>
                <a:latin typeface="Segoe UI Light" pitchFamily="34" charset="0"/>
                <a:ea typeface="+mn-ea"/>
                <a:cs typeface="+mn-cs"/>
              </a:rPr>
              <a:t> and in the </a:t>
            </a:r>
            <a:r>
              <a:rPr lang="en-IE" sz="882" b="1" kern="1200" dirty="0">
                <a:solidFill>
                  <a:schemeClr val="tx1"/>
                </a:solidFill>
                <a:effectLst/>
                <a:latin typeface="Segoe UI Light" pitchFamily="34" charset="0"/>
                <a:ea typeface="+mn-ea"/>
                <a:cs typeface="+mn-cs"/>
              </a:rPr>
              <a:t>Delete group</a:t>
            </a:r>
            <a:r>
              <a:rPr lang="en-IE" sz="882" b="0" kern="1200" dirty="0">
                <a:solidFill>
                  <a:schemeClr val="tx1"/>
                </a:solidFill>
                <a:effectLst/>
                <a:latin typeface="Segoe UI Light" pitchFamily="34" charset="0"/>
                <a:ea typeface="+mn-ea"/>
                <a:cs typeface="+mn-cs"/>
              </a:rPr>
              <a:t> prompt click </a:t>
            </a:r>
            <a:r>
              <a:rPr lang="en-IE" sz="882" b="1" kern="1200" dirty="0">
                <a:solidFill>
                  <a:schemeClr val="tx1"/>
                </a:solidFill>
                <a:effectLst/>
                <a:latin typeface="Segoe UI Light" pitchFamily="34" charset="0"/>
                <a:ea typeface="+mn-ea"/>
                <a:cs typeface="+mn-cs"/>
              </a:rPr>
              <a:t>Yes</a:t>
            </a:r>
            <a:endParaRPr lang="en-IE" sz="882" b="0" kern="1200" dirty="0">
              <a:solidFill>
                <a:schemeClr val="tx1"/>
              </a:solidFill>
              <a:effectLst/>
              <a:latin typeface="Segoe UI Light" pitchFamily="34" charset="0"/>
              <a:ea typeface="+mn-ea"/>
              <a:cs typeface="+mn-cs"/>
            </a:endParaRPr>
          </a:p>
          <a:p>
            <a:r>
              <a:rPr lang="en-IE" sz="882" b="0" kern="1200" dirty="0">
                <a:solidFill>
                  <a:schemeClr val="tx1"/>
                </a:solidFill>
                <a:effectLst/>
                <a:latin typeface="Segoe UI Light" pitchFamily="34" charset="0"/>
                <a:ea typeface="+mn-ea"/>
                <a:cs typeface="+mn-cs"/>
              </a:rPr>
              <a:t>The management group is deleted and no longer present.</a:t>
            </a:r>
          </a:p>
          <a:p>
            <a:r>
              <a:rPr lang="en-IE" sz="882" b="0" kern="1200" dirty="0">
                <a:solidFill>
                  <a:schemeClr val="tx1"/>
                </a:solidFill>
                <a:effectLst/>
                <a:latin typeface="Segoe UI Light" pitchFamily="34" charset="0"/>
                <a:ea typeface="+mn-ea"/>
                <a:cs typeface="+mn-cs"/>
              </a:rPr>
              <a:t>4. Repeat steps </a:t>
            </a:r>
            <a:r>
              <a:rPr lang="en-IE" sz="882" b="1" kern="1200" dirty="0">
                <a:solidFill>
                  <a:schemeClr val="tx1"/>
                </a:solidFill>
                <a:effectLst/>
                <a:latin typeface="Segoe UI Light" pitchFamily="34" charset="0"/>
                <a:ea typeface="+mn-ea"/>
                <a:cs typeface="+mn-cs"/>
              </a:rPr>
              <a:t>1</a:t>
            </a:r>
            <a:r>
              <a:rPr lang="en-IE" sz="882" b="0" kern="1200" dirty="0">
                <a:solidFill>
                  <a:schemeClr val="tx1"/>
                </a:solidFill>
                <a:effectLst/>
                <a:latin typeface="Segoe UI Light" pitchFamily="34" charset="0"/>
                <a:ea typeface="+mn-ea"/>
                <a:cs typeface="+mn-cs"/>
              </a:rPr>
              <a:t> to </a:t>
            </a:r>
            <a:r>
              <a:rPr lang="en-IE" sz="882" b="1" kern="1200" dirty="0">
                <a:solidFill>
                  <a:schemeClr val="tx1"/>
                </a:solidFill>
                <a:effectLst/>
                <a:latin typeface="Segoe UI Light" pitchFamily="34" charset="0"/>
                <a:ea typeface="+mn-ea"/>
                <a:cs typeface="+mn-cs"/>
              </a:rPr>
              <a:t>3</a:t>
            </a:r>
            <a:r>
              <a:rPr lang="en-IE" sz="882" b="0" kern="1200" dirty="0">
                <a:solidFill>
                  <a:schemeClr val="tx1"/>
                </a:solidFill>
                <a:effectLst/>
                <a:latin typeface="Segoe UI Light" pitchFamily="34" charset="0"/>
                <a:ea typeface="+mn-ea"/>
                <a:cs typeface="+mn-cs"/>
              </a:rPr>
              <a:t> for the </a:t>
            </a:r>
            <a:r>
              <a:rPr lang="en-IE" sz="882" b="1" kern="1200" dirty="0">
                <a:solidFill>
                  <a:schemeClr val="tx1"/>
                </a:solidFill>
                <a:effectLst/>
                <a:latin typeface="Segoe UI Light" pitchFamily="34" charset="0"/>
                <a:ea typeface="+mn-ea"/>
                <a:cs typeface="+mn-cs"/>
              </a:rPr>
              <a:t>Contoso Projects </a:t>
            </a:r>
            <a:r>
              <a:rPr lang="en-IE" sz="882" b="1" kern="1200" dirty="0" err="1">
                <a:solidFill>
                  <a:schemeClr val="tx1"/>
                </a:solidFill>
                <a:effectLst/>
                <a:latin typeface="Segoe UI Light" pitchFamily="34" charset="0"/>
                <a:ea typeface="+mn-ea"/>
                <a:cs typeface="+mn-cs"/>
              </a:rPr>
              <a:t>Mgmt</a:t>
            </a:r>
            <a:r>
              <a:rPr lang="en-IE" sz="882" b="1" kern="1200" dirty="0">
                <a:solidFill>
                  <a:schemeClr val="tx1"/>
                </a:solidFill>
                <a:effectLst/>
                <a:latin typeface="Segoe UI Light" pitchFamily="34" charset="0"/>
                <a:ea typeface="+mn-ea"/>
                <a:cs typeface="+mn-cs"/>
              </a:rPr>
              <a:t> Grp</a:t>
            </a:r>
            <a:r>
              <a:rPr lang="en-IE" sz="882" b="0" kern="1200" dirty="0">
                <a:solidFill>
                  <a:schemeClr val="tx1"/>
                </a:solidFill>
                <a:effectLst/>
                <a:latin typeface="Segoe UI Light" pitchFamily="34" charset="0"/>
                <a:ea typeface="+mn-ea"/>
                <a:cs typeface="+mn-cs"/>
              </a:rPr>
              <a:t> and management group and the </a:t>
            </a:r>
            <a:r>
              <a:rPr lang="en-IE" sz="882" b="1" kern="1200" dirty="0">
                <a:solidFill>
                  <a:schemeClr val="tx1"/>
                </a:solidFill>
                <a:effectLst/>
                <a:latin typeface="Segoe UI Light" pitchFamily="34" charset="0"/>
                <a:ea typeface="+mn-ea"/>
                <a:cs typeface="+mn-cs"/>
              </a:rPr>
              <a:t>New Product Launch</a:t>
            </a:r>
            <a:r>
              <a:rPr lang="en-IE" sz="882" b="0" kern="1200" dirty="0">
                <a:solidFill>
                  <a:schemeClr val="tx1"/>
                </a:solidFill>
                <a:effectLst/>
                <a:latin typeface="Segoe UI Light" pitchFamily="34" charset="0"/>
                <a:ea typeface="+mn-ea"/>
                <a:cs typeface="+mn-cs"/>
              </a:rPr>
              <a:t> subscription.</a:t>
            </a:r>
          </a:p>
          <a:p>
            <a:br>
              <a:rPr lang="en-IE" sz="882" b="0" kern="1200" dirty="0">
                <a:solidFill>
                  <a:schemeClr val="tx1"/>
                </a:solidFill>
                <a:effectLst/>
                <a:latin typeface="Segoe UI Light" pitchFamily="34" charset="0"/>
                <a:ea typeface="+mn-ea"/>
                <a:cs typeface="+mn-cs"/>
              </a:rPr>
            </a:br>
            <a:r>
              <a:rPr lang="en-IE" sz="882" b="0" kern="1200" dirty="0">
                <a:solidFill>
                  <a:schemeClr val="tx1"/>
                </a:solidFill>
                <a:effectLst/>
                <a:latin typeface="Segoe UI Light" pitchFamily="34" charset="0"/>
                <a:ea typeface="+mn-ea"/>
                <a:cs typeface="+mn-cs"/>
              </a:rPr>
              <a:t>Congratulations! You have created Azure Subscriptions based on organization structure and specific project use, you then created Management groups to manage those newly created subscriptions. You then elevated the logged in user account access, to be able to manage all Azure subscriptions and management groups and then added our subscriptions to our Management groups. You then assigned an Azure Policy for allowed locations to a Management group and subscription. You then deleted your Azure Subscriptions and Management groups.</a:t>
            </a:r>
          </a:p>
          <a:p>
            <a:br>
              <a:rPr lang="en-IE" sz="882" b="0" kern="1200" dirty="0">
                <a:solidFill>
                  <a:schemeClr val="tx1"/>
                </a:solidFill>
                <a:effectLst/>
                <a:latin typeface="Segoe UI Light" pitchFamily="34" charset="0"/>
                <a:ea typeface="+mn-ea"/>
                <a:cs typeface="+mn-cs"/>
              </a:rPr>
            </a:br>
            <a:r>
              <a:rPr lang="en-IE" sz="882" b="1" kern="1200" dirty="0">
                <a:solidFill>
                  <a:schemeClr val="tx1"/>
                </a:solidFill>
                <a:effectLst/>
                <a:latin typeface="Segoe UI Light" pitchFamily="34" charset="0"/>
                <a:ea typeface="+mn-ea"/>
                <a:cs typeface="+mn-cs"/>
              </a:rPr>
              <a:t>Note</a:t>
            </a:r>
            <a:r>
              <a:rPr lang="en-IE" sz="882" b="0" kern="1200" dirty="0">
                <a:solidFill>
                  <a:schemeClr val="tx1"/>
                </a:solidFill>
                <a:effectLst/>
                <a:latin typeface="Segoe UI Light" pitchFamily="34" charset="0"/>
                <a:ea typeface="+mn-ea"/>
                <a:cs typeface="+mn-cs"/>
              </a:rPr>
              <a:t>: Remember to delete the resources you have just deployed, if they are still present and you are no longer using them to ensure you do not incur costs for running resources. You can delete all deployed resources by deleting the resource group in which they all reside.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6/7/2019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8760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rm3d_6Si0QU"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Y1H3aQqERuM"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social.msdn.microsoft.com/Forums/en-US/home?category=windowsazureplatform" TargetMode="External"/><Relationship Id="rId7" Type="http://schemas.openxmlformats.org/officeDocument/2006/relationships/hyperlink" Target="https://twitter.com/azuresupport" TargetMode="External"/><Relationship Id="rId12"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https://feedback.azure.com/forums/34192--general-feedback" TargetMode="External"/><Relationship Id="rId11" Type="http://schemas.openxmlformats.org/officeDocument/2006/relationships/image" Target="../media/image18.png"/><Relationship Id="rId5" Type="http://schemas.openxmlformats.org/officeDocument/2006/relationships/hyperlink" Target="https://serverfault.com/questions/tagged/azure" TargetMode="External"/><Relationship Id="rId10" Type="http://schemas.openxmlformats.org/officeDocument/2006/relationships/image" Target="../media/image17.png"/><Relationship Id="rId4" Type="http://schemas.openxmlformats.org/officeDocument/2006/relationships/hyperlink" Target="https://stackoverflow.com/questions/tagged/azure/" TargetMode="External"/><Relationship Id="rId9"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resources/knowledge-center/"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hyperlink" Target="https://preview.portal.azure.com/"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en-us/updates/"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1717" y="2321004"/>
            <a:ext cx="4167887" cy="2215991"/>
          </a:xfrm>
        </p:spPr>
        <p:txBody>
          <a:bodyPr/>
          <a:lstStyle/>
          <a:p>
            <a:r>
              <a:rPr lang="en-US" dirty="0">
                <a:solidFill>
                  <a:schemeClr val="tx1"/>
                </a:solidFill>
                <a:latin typeface="Segoe UI Semibold (Headings)"/>
              </a:rPr>
              <a:t>AZ-900T01</a:t>
            </a:r>
            <a:br>
              <a:rPr lang="en-US" dirty="0">
                <a:solidFill>
                  <a:schemeClr val="tx1"/>
                </a:solidFill>
                <a:latin typeface="Segoe UI Semibold (Headings)"/>
              </a:rPr>
            </a:br>
            <a:r>
              <a:rPr lang="en-US" dirty="0">
                <a:solidFill>
                  <a:schemeClr val="tx1"/>
                </a:solidFill>
                <a:latin typeface="Segoe UI Semibold (Headings)"/>
              </a:rPr>
              <a:t>Module 04: </a:t>
            </a:r>
            <a:br>
              <a:rPr lang="en-US" dirty="0">
                <a:solidFill>
                  <a:schemeClr val="tx1"/>
                </a:solidFill>
                <a:latin typeface="Segoe UI Semibold (Headings)"/>
              </a:rPr>
            </a:br>
            <a:r>
              <a:rPr lang="en-US" dirty="0">
                <a:solidFill>
                  <a:schemeClr val="tx1"/>
                </a:solidFill>
                <a:latin typeface="Segoe UI Semibold (Headings)"/>
              </a:rPr>
              <a:t>Azure pricing and support</a:t>
            </a:r>
            <a:endParaRPr lang="en-US"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Lesson 03: Planning and managing costs</a:t>
            </a:r>
            <a:endParaRPr lang="en-US" dirty="0"/>
          </a:p>
        </p:txBody>
      </p:sp>
    </p:spTree>
    <p:extLst>
      <p:ext uri="{BB962C8B-B14F-4D97-AF65-F5344CB8AC3E}">
        <p14:creationId xmlns:p14="http://schemas.microsoft.com/office/powerpoint/2010/main" val="336065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Purchasing Azure products and services</a:t>
            </a:r>
            <a:endParaRPr lang="en-US" dirty="0"/>
          </a:p>
        </p:txBody>
      </p:sp>
      <p:sp>
        <p:nvSpPr>
          <p:cNvPr id="6" name="Text Placeholder 5"/>
          <p:cNvSpPr>
            <a:spLocks noGrp="1"/>
          </p:cNvSpPr>
          <p:nvPr>
            <p:ph type="body" sz="quarter" idx="10"/>
          </p:nvPr>
        </p:nvSpPr>
        <p:spPr>
          <a:xfrm>
            <a:off x="584200" y="1435497"/>
            <a:ext cx="11018520" cy="5019836"/>
          </a:xfrm>
        </p:spPr>
        <p:txBody>
          <a:bodyPr/>
          <a:lstStyle/>
          <a:p>
            <a:r>
              <a:rPr lang="en-IE" dirty="0"/>
              <a:t>Three main customer types on which the available purchasing options for Azure products and services are contingent are:</a:t>
            </a:r>
          </a:p>
          <a:p>
            <a:pPr lvl="1">
              <a:spcAft>
                <a:spcPts val="600"/>
              </a:spcAft>
            </a:pPr>
            <a:r>
              <a:rPr lang="en-IE" b="1" dirty="0"/>
              <a:t>Enterprise</a:t>
            </a:r>
            <a:r>
              <a:rPr lang="en-IE" dirty="0"/>
              <a:t>: Enterprise customers sign an Enterprise Agreement with Azure that commits them to spending a negotiated amount on Azure services, which they typically pay annually. </a:t>
            </a:r>
          </a:p>
          <a:p>
            <a:pPr lvl="1">
              <a:spcAft>
                <a:spcPts val="600"/>
              </a:spcAft>
            </a:pPr>
            <a:r>
              <a:rPr lang="en-IE" b="1" dirty="0"/>
              <a:t>Web direct</a:t>
            </a:r>
            <a:r>
              <a:rPr lang="en-IE" dirty="0"/>
              <a:t>: Web direct customers sign up for Azure through </a:t>
            </a:r>
            <a:r>
              <a:rPr lang="en-IE" dirty="0">
                <a:hlinkClick r:id="rId3"/>
              </a:rPr>
              <a:t>the Azure website</a:t>
            </a:r>
            <a:r>
              <a:rPr lang="en-IE" dirty="0"/>
              <a:t>. </a:t>
            </a:r>
          </a:p>
          <a:p>
            <a:pPr lvl="1">
              <a:spcAft>
                <a:spcPts val="600"/>
              </a:spcAft>
            </a:pPr>
            <a:r>
              <a:rPr lang="en-IE" b="1" dirty="0"/>
              <a:t>Cloud solution providers (CSPs): </a:t>
            </a:r>
            <a:r>
              <a:rPr lang="en-IE" dirty="0"/>
              <a:t>Typically are Microsoft partner companies that a customer hires to build solutions on top of Azure. Payment and billing for Azure usage occurs through the customer's CSP.</a:t>
            </a:r>
          </a:p>
          <a:p>
            <a:endParaRPr lang="en-IE" dirty="0"/>
          </a:p>
          <a:p>
            <a:r>
              <a:rPr lang="en-IE" dirty="0"/>
              <a:t>Products and services in Azure are arranged by category, such as compute and networking, which have various resources that you can provision.</a:t>
            </a:r>
          </a:p>
        </p:txBody>
      </p:sp>
    </p:spTree>
    <p:extLst>
      <p:ext uri="{BB962C8B-B14F-4D97-AF65-F5344CB8AC3E}">
        <p14:creationId xmlns:p14="http://schemas.microsoft.com/office/powerpoint/2010/main" val="156957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free account</a:t>
            </a:r>
          </a:p>
        </p:txBody>
      </p:sp>
      <p:sp>
        <p:nvSpPr>
          <p:cNvPr id="6" name="Text Placeholder 5"/>
          <p:cNvSpPr>
            <a:spLocks noGrp="1"/>
          </p:cNvSpPr>
          <p:nvPr>
            <p:ph type="body" sz="quarter" idx="10"/>
          </p:nvPr>
        </p:nvSpPr>
        <p:spPr>
          <a:xfrm>
            <a:off x="584200" y="1435496"/>
            <a:ext cx="4191000" cy="5188824"/>
          </a:xfrm>
        </p:spPr>
        <p:txBody>
          <a:bodyPr/>
          <a:lstStyle/>
          <a:p>
            <a:r>
              <a:rPr lang="en-IE" dirty="0"/>
              <a:t>An </a:t>
            </a:r>
            <a:r>
              <a:rPr lang="en-IE" i="1" dirty="0"/>
              <a:t>Azure free account </a:t>
            </a:r>
            <a:r>
              <a:rPr lang="en-IE" dirty="0"/>
              <a:t>provides subscribers with a $200 USD Azure credit that they can use for paid Azure products during a 30-day trial period. </a:t>
            </a:r>
          </a:p>
          <a:p>
            <a:r>
              <a:rPr lang="en-IE" dirty="0"/>
              <a:t>Once you use that $200 USD credit or reach your trial's end, Azure suspends your account unless you sign up for a paid account.</a:t>
            </a:r>
          </a:p>
        </p:txBody>
      </p:sp>
      <p:pic>
        <p:nvPicPr>
          <p:cNvPr id="4" name="Picture 3" descr="Screenshot of the Microsoft  Azure free account sign-up page.">
            <a:extLst>
              <a:ext uri="{FF2B5EF4-FFF2-40B4-BE49-F238E27FC236}">
                <a16:creationId xmlns:a16="http://schemas.microsoft.com/office/drawing/2014/main" id="{657ABF94-3174-4354-A9E0-B007AB8E1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010" y="1361075"/>
            <a:ext cx="7027441" cy="5039725"/>
          </a:xfrm>
          <a:prstGeom prst="rect">
            <a:avLst/>
          </a:prstGeom>
        </p:spPr>
      </p:pic>
    </p:spTree>
    <p:extLst>
      <p:ext uri="{BB962C8B-B14F-4D97-AF65-F5344CB8AC3E}">
        <p14:creationId xmlns:p14="http://schemas.microsoft.com/office/powerpoint/2010/main" val="14672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Factors affecting costs</a:t>
            </a:r>
          </a:p>
        </p:txBody>
      </p:sp>
      <p:sp>
        <p:nvSpPr>
          <p:cNvPr id="6" name="Text Placeholder 5"/>
          <p:cNvSpPr>
            <a:spLocks noGrp="1"/>
          </p:cNvSpPr>
          <p:nvPr>
            <p:ph type="body" sz="quarter" idx="10"/>
          </p:nvPr>
        </p:nvSpPr>
        <p:spPr>
          <a:xfrm>
            <a:off x="588263" y="1157912"/>
            <a:ext cx="8559800" cy="5422503"/>
          </a:xfrm>
        </p:spPr>
        <p:txBody>
          <a:bodyPr/>
          <a:lstStyle/>
          <a:p>
            <a:pPr marL="0" indent="0">
              <a:buNone/>
            </a:pPr>
            <a:r>
              <a:rPr lang="en-IE" dirty="0"/>
              <a:t>There are three primary factors affect costs:</a:t>
            </a:r>
          </a:p>
          <a:p>
            <a:r>
              <a:rPr lang="en-IE" b="1" dirty="0"/>
              <a:t>Resource Type</a:t>
            </a:r>
            <a:r>
              <a:rPr lang="en-IE" dirty="0"/>
              <a:t>: Costs are resource-specific, so the usage that a meter tracks and the number of meters associated with a resource depend on the resource type.</a:t>
            </a:r>
          </a:p>
          <a:p>
            <a:r>
              <a:rPr lang="en-IE" b="1" dirty="0"/>
              <a:t>Services</a:t>
            </a:r>
            <a:r>
              <a:rPr lang="en-IE" dirty="0"/>
              <a:t>: Azure usage rates and billing periods can differ between Enterprise, Web Direct, and CSP customers.</a:t>
            </a:r>
          </a:p>
          <a:p>
            <a:r>
              <a:rPr lang="en-IE" b="1" dirty="0"/>
              <a:t>Location</a:t>
            </a:r>
            <a:r>
              <a:rPr lang="en-IE" dirty="0"/>
              <a:t>: The Azure infrastructure is globally distributed, and usage costs might vary between locations that offer particular Azure products, services, and resources.</a:t>
            </a:r>
          </a:p>
        </p:txBody>
      </p:sp>
      <p:pic>
        <p:nvPicPr>
          <p:cNvPr id="4" name="Picture 3" descr="Depicts a billing period, with a calendar, computer, and meter linked to illustrate correlation between the three">
            <a:extLst>
              <a:ext uri="{FF2B5EF4-FFF2-40B4-BE49-F238E27FC236}">
                <a16:creationId xmlns:a16="http://schemas.microsoft.com/office/drawing/2014/main" id="{4E69CBDF-E02C-40E8-951C-48341D38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689" y="3007869"/>
            <a:ext cx="2670048" cy="1722587"/>
          </a:xfrm>
          <a:prstGeom prst="rect">
            <a:avLst/>
          </a:prstGeom>
        </p:spPr>
      </p:pic>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Zones for Billing Purposes</a:t>
            </a:r>
          </a:p>
        </p:txBody>
      </p:sp>
      <p:sp>
        <p:nvSpPr>
          <p:cNvPr id="6" name="Text Placeholder 5"/>
          <p:cNvSpPr>
            <a:spLocks noGrp="1"/>
          </p:cNvSpPr>
          <p:nvPr>
            <p:ph type="body" sz="quarter" idx="10"/>
          </p:nvPr>
        </p:nvSpPr>
        <p:spPr>
          <a:xfrm>
            <a:off x="584200" y="1174240"/>
            <a:ext cx="11018520" cy="1723549"/>
          </a:xfrm>
        </p:spPr>
        <p:txBody>
          <a:bodyPr/>
          <a:lstStyle/>
          <a:p>
            <a:r>
              <a:rPr lang="en-IE" i="1" dirty="0"/>
              <a:t>Bandwidth</a:t>
            </a:r>
            <a:r>
              <a:rPr lang="en-IE" dirty="0"/>
              <a:t> refers to data moving in and out of Azure </a:t>
            </a:r>
            <a:r>
              <a:rPr lang="en-IE" dirty="0" err="1"/>
              <a:t>datacenters</a:t>
            </a:r>
            <a:r>
              <a:rPr lang="en-IE" dirty="0"/>
              <a:t>. Some inbound data transfers are free, such as data going into Azure </a:t>
            </a:r>
            <a:r>
              <a:rPr lang="en-IE" dirty="0" err="1"/>
              <a:t>datacenters</a:t>
            </a:r>
            <a:r>
              <a:rPr lang="en-IE" dirty="0"/>
              <a:t>. For outbound data transfers—such as data going out of Azure </a:t>
            </a:r>
            <a:r>
              <a:rPr lang="en-IE" dirty="0" err="1"/>
              <a:t>datacenters</a:t>
            </a:r>
            <a:r>
              <a:rPr lang="en-IE" dirty="0"/>
              <a:t>—pricing is based on Zones.</a:t>
            </a:r>
            <a:r>
              <a:rPr lang="en-IE" b="1" dirty="0"/>
              <a:t> </a:t>
            </a:r>
          </a:p>
        </p:txBody>
      </p:sp>
      <p:sp>
        <p:nvSpPr>
          <p:cNvPr id="4" name="Text Placeholder 5">
            <a:extLst>
              <a:ext uri="{FF2B5EF4-FFF2-40B4-BE49-F238E27FC236}">
                <a16:creationId xmlns:a16="http://schemas.microsoft.com/office/drawing/2014/main" id="{AC3C29AD-5E24-49E9-BE71-116C02F03761}"/>
              </a:ext>
            </a:extLst>
          </p:cNvPr>
          <p:cNvSpPr txBox="1">
            <a:spLocks/>
          </p:cNvSpPr>
          <p:nvPr/>
        </p:nvSpPr>
        <p:spPr>
          <a:xfrm>
            <a:off x="584200" y="3066710"/>
            <a:ext cx="6774544" cy="36933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A </a:t>
            </a:r>
            <a:r>
              <a:rPr lang="en-IE" i="1" dirty="0"/>
              <a:t>zone</a:t>
            </a:r>
            <a:r>
              <a:rPr lang="en-IE" b="1" dirty="0"/>
              <a:t> </a:t>
            </a:r>
            <a:r>
              <a:rPr lang="en-IE" dirty="0"/>
              <a:t>is a geographical grouping of Azure Regions for billing purposes. Zones are:</a:t>
            </a:r>
          </a:p>
          <a:p>
            <a:pPr lvl="1"/>
            <a:r>
              <a:rPr lang="en-IE" dirty="0"/>
              <a:t>Zone 1. Includes West US, East US, West Europe, and others.</a:t>
            </a:r>
          </a:p>
          <a:p>
            <a:pPr lvl="1"/>
            <a:r>
              <a:rPr lang="en-IE" dirty="0"/>
              <a:t>Zone 2 . Includes Australia Central, Japan West, Central India, and others.</a:t>
            </a:r>
          </a:p>
          <a:p>
            <a:pPr lvl="1"/>
            <a:r>
              <a:rPr lang="en-IE" dirty="0"/>
              <a:t>Zone 3. Includes Brazil South only.</a:t>
            </a:r>
          </a:p>
          <a:p>
            <a:pPr lvl="1"/>
            <a:r>
              <a:rPr lang="en-IE" dirty="0"/>
              <a:t>DE Zone 1. Includes </a:t>
            </a:r>
            <a:r>
              <a:rPr lang="en-US" dirty="0"/>
              <a:t>Germany Central and Germany Northeast.</a:t>
            </a:r>
            <a:endParaRPr lang="en-IE" dirty="0"/>
          </a:p>
        </p:txBody>
      </p:sp>
      <p:pic>
        <p:nvPicPr>
          <p:cNvPr id="5" name="Picture 4" descr="Image of internet traffic travelling between two datacenters around a globe">
            <a:extLst>
              <a:ext uri="{FF2B5EF4-FFF2-40B4-BE49-F238E27FC236}">
                <a16:creationId xmlns:a16="http://schemas.microsoft.com/office/drawing/2014/main" id="{529C4601-0733-47F9-94B1-E4941441B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053" y="4167434"/>
            <a:ext cx="4782552" cy="2233366"/>
          </a:xfrm>
          <a:prstGeom prst="rect">
            <a:avLst/>
          </a:prstGeom>
        </p:spPr>
      </p:pic>
    </p:spTree>
    <p:extLst>
      <p:ext uri="{BB962C8B-B14F-4D97-AF65-F5344CB8AC3E}">
        <p14:creationId xmlns:p14="http://schemas.microsoft.com/office/powerpoint/2010/main" val="426526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Pricing calculator</a:t>
            </a:r>
          </a:p>
        </p:txBody>
      </p:sp>
      <p:sp>
        <p:nvSpPr>
          <p:cNvPr id="6" name="Text Placeholder 5"/>
          <p:cNvSpPr>
            <a:spLocks noGrp="1"/>
          </p:cNvSpPr>
          <p:nvPr>
            <p:ph type="body" sz="quarter" idx="10"/>
          </p:nvPr>
        </p:nvSpPr>
        <p:spPr>
          <a:xfrm>
            <a:off x="586740" y="1366850"/>
            <a:ext cx="11018520" cy="861774"/>
          </a:xfrm>
        </p:spPr>
        <p:txBody>
          <a:bodyPr/>
          <a:lstStyle/>
          <a:p>
            <a:r>
              <a:rPr lang="en-IE" dirty="0"/>
              <a:t>Helps you estimate the you need and configure them according to your specific requirements </a:t>
            </a:r>
            <a:endParaRPr lang="en-IE" b="1" dirty="0"/>
          </a:p>
        </p:txBody>
      </p:sp>
      <p:sp>
        <p:nvSpPr>
          <p:cNvPr id="4" name="Text Placeholder 5">
            <a:extLst>
              <a:ext uri="{FF2B5EF4-FFF2-40B4-BE49-F238E27FC236}">
                <a16:creationId xmlns:a16="http://schemas.microsoft.com/office/drawing/2014/main" id="{FAEBD101-82D3-42A6-B6C1-CD2893DF2B4E}"/>
              </a:ext>
            </a:extLst>
          </p:cNvPr>
          <p:cNvSpPr txBox="1">
            <a:spLocks/>
          </p:cNvSpPr>
          <p:nvPr/>
        </p:nvSpPr>
        <p:spPr>
          <a:xfrm>
            <a:off x="586740" y="2912748"/>
            <a:ext cx="2693780" cy="301621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Azure provides a detailed estimate of the costs associated with your selections and configurations</a:t>
            </a:r>
            <a:endParaRPr lang="en-IE" b="1" dirty="0"/>
          </a:p>
        </p:txBody>
      </p:sp>
      <p:pic>
        <p:nvPicPr>
          <p:cNvPr id="5" name="Picture 4" descr="Pricing Calculator estimate image">
            <a:extLst>
              <a:ext uri="{FF2B5EF4-FFF2-40B4-BE49-F238E27FC236}">
                <a16:creationId xmlns:a16="http://schemas.microsoft.com/office/drawing/2014/main" id="{89611D0A-E05D-4132-AF74-C00656C4C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262" y="2383972"/>
            <a:ext cx="8253963" cy="4073762"/>
          </a:xfrm>
          <a:prstGeom prst="rect">
            <a:avLst/>
          </a:prstGeom>
        </p:spPr>
      </p:pic>
    </p:spTree>
    <p:extLst>
      <p:ext uri="{BB962C8B-B14F-4D97-AF65-F5344CB8AC3E}">
        <p14:creationId xmlns:p14="http://schemas.microsoft.com/office/powerpoint/2010/main" val="231713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9144000" cy="997196"/>
          </a:xfrm>
        </p:spPr>
        <p:txBody>
          <a:bodyPr/>
          <a:lstStyle/>
          <a:p>
            <a:r>
              <a:rPr lang="en-US" dirty="0">
                <a:hlinkClick r:id="rId3"/>
              </a:rPr>
              <a:t>Demo</a:t>
            </a:r>
            <a:r>
              <a:rPr lang="en-US" dirty="0"/>
              <a:t>: </a:t>
            </a:r>
            <a:r>
              <a:rPr lang="en-IE" dirty="0"/>
              <a:t>Generate an Azure Pricing Calculator estimate</a:t>
            </a:r>
            <a:endParaRPr lang="en-US" dirty="0"/>
          </a:p>
        </p:txBody>
      </p:sp>
    </p:spTree>
    <p:extLst>
      <p:ext uri="{BB962C8B-B14F-4D97-AF65-F5344CB8AC3E}">
        <p14:creationId xmlns:p14="http://schemas.microsoft.com/office/powerpoint/2010/main" val="30365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096" y="706315"/>
            <a:ext cx="9144000" cy="997196"/>
          </a:xfrm>
        </p:spPr>
        <p:txBody>
          <a:bodyPr/>
          <a:lstStyle/>
          <a:p>
            <a:r>
              <a:rPr lang="en-IE" dirty="0"/>
              <a:t>Walkthrough-Generate an Azure Pricing Calculator estimate</a:t>
            </a:r>
            <a:endParaRPr lang="en-US" dirty="0"/>
          </a:p>
        </p:txBody>
      </p:sp>
      <p:sp>
        <p:nvSpPr>
          <p:cNvPr id="3" name="Text Placeholder 5">
            <a:extLst>
              <a:ext uri="{FF2B5EF4-FFF2-40B4-BE49-F238E27FC236}">
                <a16:creationId xmlns:a16="http://schemas.microsoft.com/office/drawing/2014/main" id="{36BC3EC9-022A-48C3-8B1B-1C0B9700FE10}"/>
              </a:ext>
            </a:extLst>
          </p:cNvPr>
          <p:cNvSpPr txBox="1">
            <a:spLocks/>
          </p:cNvSpPr>
          <p:nvPr/>
        </p:nvSpPr>
        <p:spPr>
          <a:xfrm>
            <a:off x="586740" y="1964877"/>
            <a:ext cx="11018520" cy="21170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In this walkthrough, you will generate and then download a cost estimate for a specific resource configuration in Azure, using the Azure Pricing Calculator. The estimate will outline the costs of running a Virtual Machine (VM) and related network resources in Azure.</a:t>
            </a:r>
          </a:p>
        </p:txBody>
      </p:sp>
      <p:sp>
        <p:nvSpPr>
          <p:cNvPr id="4" name="Text Placeholder 5">
            <a:extLst>
              <a:ext uri="{FF2B5EF4-FFF2-40B4-BE49-F238E27FC236}">
                <a16:creationId xmlns:a16="http://schemas.microsoft.com/office/drawing/2014/main" id="{E4B6AB1B-CB21-42E0-9C63-04C2A198507E}"/>
              </a:ext>
            </a:extLst>
          </p:cNvPr>
          <p:cNvSpPr txBox="1">
            <a:spLocks/>
          </p:cNvSpPr>
          <p:nvPr/>
        </p:nvSpPr>
        <p:spPr>
          <a:xfrm>
            <a:off x="586740" y="4081893"/>
            <a:ext cx="8526263" cy="21170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You can complete this walkthrough task by completing the steps outlined below, or you can simply read through them, depending on your available time</a:t>
            </a:r>
            <a:endParaRPr lang="en-US" dirty="0"/>
          </a:p>
        </p:txBody>
      </p:sp>
    </p:spTree>
    <p:extLst>
      <p:ext uri="{BB962C8B-B14F-4D97-AF65-F5344CB8AC3E}">
        <p14:creationId xmlns:p14="http://schemas.microsoft.com/office/powerpoint/2010/main" val="37102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Total cost of ownership (TCO) calculator</a:t>
            </a:r>
            <a:endParaRPr lang="en-US" dirty="0"/>
          </a:p>
        </p:txBody>
      </p:sp>
      <p:sp>
        <p:nvSpPr>
          <p:cNvPr id="6" name="Text Placeholder 5"/>
          <p:cNvSpPr>
            <a:spLocks noGrp="1"/>
          </p:cNvSpPr>
          <p:nvPr>
            <p:ph type="body" sz="quarter" idx="10"/>
          </p:nvPr>
        </p:nvSpPr>
        <p:spPr>
          <a:xfrm>
            <a:off x="586740" y="1120676"/>
            <a:ext cx="11018520" cy="2308324"/>
          </a:xfrm>
        </p:spPr>
        <p:txBody>
          <a:bodyPr/>
          <a:lstStyle/>
          <a:p>
            <a:r>
              <a:rPr lang="en-IE" dirty="0"/>
              <a:t>A tool that you use to estimate cost savings you can realize by migrating to Azure</a:t>
            </a:r>
          </a:p>
          <a:p>
            <a:r>
              <a:rPr lang="en-IE" dirty="0"/>
              <a:t>A report compares the costs of on-premises infrastructures with the costs of using Azure products and services to host infrastructure in the cloud</a:t>
            </a:r>
            <a:endParaRPr lang="en-IE" b="1" dirty="0"/>
          </a:p>
        </p:txBody>
      </p:sp>
      <p:pic>
        <p:nvPicPr>
          <p:cNvPr id="4" name="Picture 3" descr="Two TCO pie charts. One for total on-premises cost of $30,702,495 and one for Azure cost of $595,618">
            <a:extLst>
              <a:ext uri="{FF2B5EF4-FFF2-40B4-BE49-F238E27FC236}">
                <a16:creationId xmlns:a16="http://schemas.microsoft.com/office/drawing/2014/main" id="{E7F27BEA-87EA-4566-9F8C-259450D80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843" y="3172364"/>
            <a:ext cx="8136132" cy="3522350"/>
          </a:xfrm>
          <a:prstGeom prst="rect">
            <a:avLst/>
          </a:prstGeom>
        </p:spPr>
      </p:pic>
    </p:spTree>
    <p:extLst>
      <p:ext uri="{BB962C8B-B14F-4D97-AF65-F5344CB8AC3E}">
        <p14:creationId xmlns:p14="http://schemas.microsoft.com/office/powerpoint/2010/main" val="18270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9144000" cy="997196"/>
          </a:xfrm>
        </p:spPr>
        <p:txBody>
          <a:bodyPr/>
          <a:lstStyle/>
          <a:p>
            <a:r>
              <a:rPr lang="en-US" dirty="0">
                <a:hlinkClick r:id="rId3"/>
              </a:rPr>
              <a:t>Demo</a:t>
            </a:r>
            <a:r>
              <a:rPr lang="en-US" dirty="0"/>
              <a:t>: </a:t>
            </a:r>
            <a:r>
              <a:rPr lang="en-IE" dirty="0"/>
              <a:t>Generate an Azure TCO Calculator cost comparison report</a:t>
            </a:r>
            <a:endParaRPr lang="en-US" dirty="0"/>
          </a:p>
        </p:txBody>
      </p:sp>
    </p:spTree>
    <p:extLst>
      <p:ext uri="{BB962C8B-B14F-4D97-AF65-F5344CB8AC3E}">
        <p14:creationId xmlns:p14="http://schemas.microsoft.com/office/powerpoint/2010/main" val="16022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Lesson 01: Learning objectives</a:t>
            </a:r>
            <a:endParaRPr lang="en-US" dirty="0"/>
          </a:p>
        </p:txBody>
      </p:sp>
    </p:spTree>
    <p:extLst>
      <p:ext uri="{BB962C8B-B14F-4D97-AF65-F5344CB8AC3E}">
        <p14:creationId xmlns:p14="http://schemas.microsoft.com/office/powerpoint/2010/main" val="128608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096" y="706315"/>
            <a:ext cx="9144000" cy="997196"/>
          </a:xfrm>
        </p:spPr>
        <p:txBody>
          <a:bodyPr/>
          <a:lstStyle/>
          <a:p>
            <a:r>
              <a:rPr lang="en-IE" dirty="0"/>
              <a:t>Walkthrough-Generate an Azure TCO Calculator cost comparison report</a:t>
            </a:r>
            <a:endParaRPr lang="en-US" dirty="0"/>
          </a:p>
        </p:txBody>
      </p:sp>
      <p:sp>
        <p:nvSpPr>
          <p:cNvPr id="3" name="Text Placeholder 5">
            <a:extLst>
              <a:ext uri="{FF2B5EF4-FFF2-40B4-BE49-F238E27FC236}">
                <a16:creationId xmlns:a16="http://schemas.microsoft.com/office/drawing/2014/main" id="{36BC3EC9-022A-48C3-8B1B-1C0B9700FE10}"/>
              </a:ext>
            </a:extLst>
          </p:cNvPr>
          <p:cNvSpPr txBox="1">
            <a:spLocks/>
          </p:cNvSpPr>
          <p:nvPr/>
        </p:nvSpPr>
        <p:spPr>
          <a:xfrm>
            <a:off x="586740" y="1737988"/>
            <a:ext cx="11605260" cy="30029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In this walkthrough, you will generate and then download a cost comparison report for workloads running in an on-premises environment versus running in Azure, using the </a:t>
            </a:r>
            <a:r>
              <a:rPr lang="en-IE" i="1" dirty="0"/>
              <a:t>Total Cost of Ownership (TCO) Calculator. </a:t>
            </a:r>
            <a:r>
              <a:rPr lang="en-IE" dirty="0"/>
              <a:t>The TCO Calculator will use information that you provide about your on-premises infrastructure and workloads to recommend cost savings that you can make with Azure.</a:t>
            </a:r>
          </a:p>
        </p:txBody>
      </p:sp>
      <p:sp>
        <p:nvSpPr>
          <p:cNvPr id="4" name="Text Placeholder 5">
            <a:extLst>
              <a:ext uri="{FF2B5EF4-FFF2-40B4-BE49-F238E27FC236}">
                <a16:creationId xmlns:a16="http://schemas.microsoft.com/office/drawing/2014/main" id="{E4B6AB1B-CB21-42E0-9C63-04C2A198507E}"/>
              </a:ext>
            </a:extLst>
          </p:cNvPr>
          <p:cNvSpPr txBox="1">
            <a:spLocks/>
          </p:cNvSpPr>
          <p:nvPr/>
        </p:nvSpPr>
        <p:spPr>
          <a:xfrm>
            <a:off x="586740" y="4588584"/>
            <a:ext cx="8526263" cy="21170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You can complete this walkthrough task by completing the steps outlined below, or you can simply read through them, depending on your available time</a:t>
            </a:r>
            <a:endParaRPr lang="en-US" dirty="0"/>
          </a:p>
        </p:txBody>
      </p:sp>
    </p:spTree>
    <p:extLst>
      <p:ext uri="{BB962C8B-B14F-4D97-AF65-F5344CB8AC3E}">
        <p14:creationId xmlns:p14="http://schemas.microsoft.com/office/powerpoint/2010/main" val="235813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Minimizing costs</a:t>
            </a:r>
          </a:p>
        </p:txBody>
      </p:sp>
      <p:sp>
        <p:nvSpPr>
          <p:cNvPr id="6" name="Text Placeholder 5"/>
          <p:cNvSpPr>
            <a:spLocks noGrp="1"/>
          </p:cNvSpPr>
          <p:nvPr>
            <p:ph type="body" sz="quarter" idx="10"/>
          </p:nvPr>
        </p:nvSpPr>
        <p:spPr>
          <a:xfrm>
            <a:off x="586740" y="1170289"/>
            <a:ext cx="11018520" cy="4628960"/>
          </a:xfrm>
        </p:spPr>
        <p:txBody>
          <a:bodyPr/>
          <a:lstStyle/>
          <a:p>
            <a:pPr marL="0" indent="0">
              <a:buNone/>
            </a:pPr>
            <a:r>
              <a:rPr lang="en-IE" dirty="0"/>
              <a:t>The following best practice guidelines can help minimize your Azure costs:</a:t>
            </a:r>
          </a:p>
          <a:p>
            <a:r>
              <a:rPr lang="en-US" sz="2400" b="1" dirty="0"/>
              <a:t>Perform cost analyses:</a:t>
            </a:r>
            <a:r>
              <a:rPr lang="en-US" sz="2400" dirty="0"/>
              <a:t> Use t</a:t>
            </a:r>
            <a:r>
              <a:rPr lang="en-IE" sz="2400" dirty="0"/>
              <a:t>he Azure Pricing and TCO calculators</a:t>
            </a:r>
            <a:endParaRPr lang="en-US" sz="2400" b="1" dirty="0"/>
          </a:p>
          <a:p>
            <a:r>
              <a:rPr lang="en-IE" sz="2400" b="1" dirty="0"/>
              <a:t>Monitor usage with Azure Advisor: </a:t>
            </a:r>
            <a:r>
              <a:rPr lang="en-IE" sz="2400" dirty="0"/>
              <a:t>Implement recommendations </a:t>
            </a:r>
          </a:p>
          <a:p>
            <a:r>
              <a:rPr lang="en-US" sz="2400" b="1" dirty="0"/>
              <a:t>Use spending limits:</a:t>
            </a:r>
            <a:r>
              <a:rPr lang="en-US" sz="2400" dirty="0"/>
              <a:t> Use via free</a:t>
            </a:r>
            <a:r>
              <a:rPr lang="en-IE" sz="2400" dirty="0"/>
              <a:t> trial customers and some credit-based Azure subscriptions</a:t>
            </a:r>
            <a:endParaRPr lang="en-US" sz="2400" b="1" dirty="0"/>
          </a:p>
          <a:p>
            <a:r>
              <a:rPr lang="en-US" sz="2400" b="1" dirty="0"/>
              <a:t>Use Azure Reservations: </a:t>
            </a:r>
            <a:r>
              <a:rPr lang="en-IE" sz="2400" dirty="0"/>
              <a:t>To get a discount, reserve products and resources by paying in advance. Prepay for 1 or 3 years, and achieve up to 72% savings over pay-as-you-go costs</a:t>
            </a:r>
          </a:p>
          <a:p>
            <a:r>
              <a:rPr lang="en-IE" sz="2400" b="1" dirty="0"/>
              <a:t>Choose low-cost locations and regions:</a:t>
            </a:r>
            <a:r>
              <a:rPr lang="en-IE" sz="2400" dirty="0"/>
              <a:t> If possible, use low-cost locations</a:t>
            </a:r>
          </a:p>
          <a:p>
            <a:r>
              <a:rPr lang="en-IE" sz="2400" b="1" dirty="0"/>
              <a:t>Apply tags to identify cost owners:</a:t>
            </a:r>
            <a:r>
              <a:rPr lang="en-IE" sz="2400" dirty="0"/>
              <a:t> Identify usage owners with tags</a:t>
            </a:r>
          </a:p>
        </p:txBody>
      </p:sp>
    </p:spTree>
    <p:extLst>
      <p:ext uri="{BB962C8B-B14F-4D97-AF65-F5344CB8AC3E}">
        <p14:creationId xmlns:p14="http://schemas.microsoft.com/office/powerpoint/2010/main" val="376976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Cost Management</a:t>
            </a:r>
          </a:p>
        </p:txBody>
      </p:sp>
      <p:sp>
        <p:nvSpPr>
          <p:cNvPr id="6" name="Text Placeholder 5"/>
          <p:cNvSpPr>
            <a:spLocks noGrp="1"/>
          </p:cNvSpPr>
          <p:nvPr>
            <p:ph type="body" sz="quarter" idx="10"/>
          </p:nvPr>
        </p:nvSpPr>
        <p:spPr>
          <a:xfrm>
            <a:off x="588262" y="1171014"/>
            <a:ext cx="4917187" cy="2000548"/>
          </a:xfrm>
        </p:spPr>
        <p:txBody>
          <a:bodyPr/>
          <a:lstStyle/>
          <a:p>
            <a:pPr marL="0" indent="0">
              <a:buNone/>
            </a:pPr>
            <a:r>
              <a:rPr lang="en-IE" sz="2600" i="1" dirty="0"/>
              <a:t>Azure Cost Management </a:t>
            </a:r>
            <a:r>
              <a:rPr lang="en-IE" sz="2600" dirty="0"/>
              <a:t>is an Azure product that provides a set of tools for monitoring, allocating, and optimizing Azure costs, it provides the following:</a:t>
            </a:r>
          </a:p>
        </p:txBody>
      </p:sp>
      <p:sp>
        <p:nvSpPr>
          <p:cNvPr id="4" name="Text Placeholder 5">
            <a:extLst>
              <a:ext uri="{FF2B5EF4-FFF2-40B4-BE49-F238E27FC236}">
                <a16:creationId xmlns:a16="http://schemas.microsoft.com/office/drawing/2014/main" id="{EF63553F-38E4-4B7D-8448-E251337C0912}"/>
              </a:ext>
            </a:extLst>
          </p:cNvPr>
          <p:cNvSpPr txBox="1">
            <a:spLocks/>
          </p:cNvSpPr>
          <p:nvPr/>
        </p:nvSpPr>
        <p:spPr>
          <a:xfrm>
            <a:off x="5848761" y="1279398"/>
            <a:ext cx="6012966" cy="552151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600" b="1" dirty="0"/>
              <a:t>Reporting</a:t>
            </a:r>
            <a:r>
              <a:rPr lang="en-IE" sz="2600" dirty="0"/>
              <a:t>: Generates reports </a:t>
            </a:r>
          </a:p>
          <a:p>
            <a:r>
              <a:rPr lang="en-IE" sz="2600" b="1" dirty="0"/>
              <a:t>Data enrichment</a:t>
            </a:r>
            <a:r>
              <a:rPr lang="en-IE" sz="2600" dirty="0"/>
              <a:t>: Improves accountability by categorizing resources with tags </a:t>
            </a:r>
          </a:p>
          <a:p>
            <a:r>
              <a:rPr lang="en-IE" sz="2600" b="1" dirty="0"/>
              <a:t>Budgets</a:t>
            </a:r>
            <a:r>
              <a:rPr lang="en-IE" sz="2600" dirty="0"/>
              <a:t>: Monitors resource demand trends, consumption rates, and cost patterns</a:t>
            </a:r>
          </a:p>
          <a:p>
            <a:r>
              <a:rPr lang="en-IE" sz="2600" b="1" dirty="0"/>
              <a:t>Alerting</a:t>
            </a:r>
            <a:r>
              <a:rPr lang="en-IE" sz="2600" dirty="0"/>
              <a:t>: Provides alerts based on your cost and usage budgets</a:t>
            </a:r>
          </a:p>
          <a:p>
            <a:r>
              <a:rPr lang="en-IE" sz="2600" b="1" dirty="0"/>
              <a:t>Recommendations</a:t>
            </a:r>
            <a:r>
              <a:rPr lang="en-IE" sz="2600" dirty="0"/>
              <a:t>: Provides recommendations to eliminate idle resources and to optimize provisioned Azure resources</a:t>
            </a:r>
          </a:p>
        </p:txBody>
      </p:sp>
      <p:pic>
        <p:nvPicPr>
          <p:cNvPr id="5" name="Picture 4" descr="Azure Cost Management portal displays a company's cost analysis by meter category, resource location, and resource group name.">
            <a:extLst>
              <a:ext uri="{FF2B5EF4-FFF2-40B4-BE49-F238E27FC236}">
                <a16:creationId xmlns:a16="http://schemas.microsoft.com/office/drawing/2014/main" id="{E57703D9-AC2E-4720-B163-D595700A8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9" y="2818843"/>
            <a:ext cx="5094380" cy="3982067"/>
          </a:xfrm>
          <a:prstGeom prst="rect">
            <a:avLst/>
          </a:prstGeom>
        </p:spPr>
      </p:pic>
    </p:spTree>
    <p:extLst>
      <p:ext uri="{BB962C8B-B14F-4D97-AF65-F5344CB8AC3E}">
        <p14:creationId xmlns:p14="http://schemas.microsoft.com/office/powerpoint/2010/main" val="44846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535115"/>
            <a:ext cx="9798050" cy="997196"/>
          </a:xfrm>
        </p:spPr>
        <p:txBody>
          <a:bodyPr/>
          <a:lstStyle/>
          <a:p>
            <a:r>
              <a:rPr lang="en-US" dirty="0">
                <a:latin typeface="Segoe UI Semibold (Headings)"/>
              </a:rPr>
              <a:t>Lesson 04: Support options available with Azure</a:t>
            </a:r>
            <a:endParaRPr lang="en-US" dirty="0"/>
          </a:p>
        </p:txBody>
      </p:sp>
    </p:spTree>
    <p:extLst>
      <p:ext uri="{BB962C8B-B14F-4D97-AF65-F5344CB8AC3E}">
        <p14:creationId xmlns:p14="http://schemas.microsoft.com/office/powerpoint/2010/main" val="413711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Support plan options</a:t>
            </a:r>
          </a:p>
        </p:txBody>
      </p:sp>
      <p:sp>
        <p:nvSpPr>
          <p:cNvPr id="6" name="Text Placeholder 5"/>
          <p:cNvSpPr>
            <a:spLocks noGrp="1"/>
          </p:cNvSpPr>
          <p:nvPr>
            <p:ph type="body" sz="quarter" idx="10"/>
          </p:nvPr>
        </p:nvSpPr>
        <p:spPr>
          <a:xfrm>
            <a:off x="584200" y="1435497"/>
            <a:ext cx="11018520" cy="4727448"/>
          </a:xfrm>
        </p:spPr>
        <p:txBody>
          <a:bodyPr/>
          <a:lstStyle/>
          <a:p>
            <a:r>
              <a:rPr lang="en-IE" dirty="0"/>
              <a:t>Every Azure subscription includes:</a:t>
            </a:r>
          </a:p>
          <a:p>
            <a:pPr lvl="1"/>
            <a:r>
              <a:rPr lang="en-IE" dirty="0"/>
              <a:t>Free access to billing and subscription support</a:t>
            </a:r>
          </a:p>
          <a:p>
            <a:pPr lvl="1"/>
            <a:r>
              <a:rPr lang="en-IE" dirty="0"/>
              <a:t>Azure products and services documentation</a:t>
            </a:r>
          </a:p>
          <a:p>
            <a:pPr lvl="1"/>
            <a:r>
              <a:rPr lang="en-IE" dirty="0"/>
              <a:t>Online self-help documentation</a:t>
            </a:r>
          </a:p>
          <a:p>
            <a:pPr lvl="1"/>
            <a:r>
              <a:rPr lang="en-IE" dirty="0"/>
              <a:t>Community support forums</a:t>
            </a:r>
          </a:p>
          <a:p>
            <a:pPr marL="0" indent="0">
              <a:buNone/>
            </a:pPr>
            <a:endParaRPr lang="en-US" dirty="0"/>
          </a:p>
          <a:p>
            <a:r>
              <a:rPr lang="en-US" dirty="0"/>
              <a:t>Paid Azure support plans:</a:t>
            </a:r>
          </a:p>
          <a:p>
            <a:pPr lvl="1"/>
            <a:r>
              <a:rPr lang="en-US" i="1" dirty="0"/>
              <a:t>Developer</a:t>
            </a:r>
            <a:r>
              <a:rPr lang="en-US" dirty="0"/>
              <a:t>. For </a:t>
            </a:r>
            <a:r>
              <a:rPr lang="en-IE" dirty="0"/>
              <a:t>Azure use in trial and nonproduction environments </a:t>
            </a:r>
            <a:endParaRPr lang="en-US" b="1" dirty="0"/>
          </a:p>
          <a:p>
            <a:pPr lvl="1"/>
            <a:r>
              <a:rPr lang="en-US" i="1" dirty="0"/>
              <a:t>Standard</a:t>
            </a:r>
            <a:r>
              <a:rPr lang="en-US" dirty="0"/>
              <a:t>. </a:t>
            </a:r>
            <a:r>
              <a:rPr lang="en-IE" dirty="0"/>
              <a:t>Appropriate for Azure use in production environments</a:t>
            </a:r>
            <a:endParaRPr lang="en-US" b="1" dirty="0"/>
          </a:p>
          <a:p>
            <a:pPr lvl="1"/>
            <a:r>
              <a:rPr lang="en-US" i="1" dirty="0"/>
              <a:t>Professional Direct</a:t>
            </a:r>
            <a:r>
              <a:rPr lang="en-US" dirty="0"/>
              <a:t>. </a:t>
            </a:r>
            <a:r>
              <a:rPr lang="en-IE" dirty="0"/>
              <a:t>Appropriate for organizations with business-critical dependence on Azure</a:t>
            </a:r>
            <a:endParaRPr lang="en-US" b="1" dirty="0"/>
          </a:p>
          <a:p>
            <a:pPr lvl="1"/>
            <a:r>
              <a:rPr lang="en-US" i="1" dirty="0"/>
              <a:t>Premier. </a:t>
            </a:r>
            <a:r>
              <a:rPr lang="en-US" dirty="0"/>
              <a:t>I</a:t>
            </a:r>
            <a:r>
              <a:rPr lang="en-IE" dirty="0"/>
              <a:t>deal for organizations with substantial dependence on Microsoft products, including Azure.</a:t>
            </a:r>
          </a:p>
        </p:txBody>
      </p:sp>
    </p:spTree>
    <p:extLst>
      <p:ext uri="{BB962C8B-B14F-4D97-AF65-F5344CB8AC3E}">
        <p14:creationId xmlns:p14="http://schemas.microsoft.com/office/powerpoint/2010/main" val="229969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Alternative support channels</a:t>
            </a:r>
          </a:p>
        </p:txBody>
      </p:sp>
      <p:sp>
        <p:nvSpPr>
          <p:cNvPr id="6" name="Text Placeholder 5"/>
          <p:cNvSpPr>
            <a:spLocks noGrp="1"/>
          </p:cNvSpPr>
          <p:nvPr>
            <p:ph type="body" sz="quarter" idx="10"/>
          </p:nvPr>
        </p:nvSpPr>
        <p:spPr>
          <a:xfrm>
            <a:off x="584200" y="1435497"/>
            <a:ext cx="11018520" cy="5182957"/>
          </a:xfrm>
        </p:spPr>
        <p:txBody>
          <a:bodyPr/>
          <a:lstStyle/>
          <a:p>
            <a:r>
              <a:rPr lang="en-IE" dirty="0"/>
              <a:t>Other support channels available outside of the Azure official support plans: </a:t>
            </a:r>
          </a:p>
          <a:p>
            <a:pPr lvl="1"/>
            <a:r>
              <a:rPr lang="en-IE" sz="2600" dirty="0">
                <a:hlinkClick r:id="rId3"/>
              </a:rPr>
              <a:t>Microsoft Developer Network (MSDN) Azure Forums</a:t>
            </a:r>
            <a:r>
              <a:rPr lang="en-IE" sz="2600" dirty="0"/>
              <a:t>.</a:t>
            </a:r>
          </a:p>
          <a:p>
            <a:pPr marL="228600" lvl="1" indent="0">
              <a:buNone/>
            </a:pPr>
            <a:endParaRPr lang="en-IE" sz="2600" dirty="0"/>
          </a:p>
          <a:p>
            <a:pPr lvl="1"/>
            <a:r>
              <a:rPr lang="en-US" sz="2600" dirty="0">
                <a:hlinkClick r:id="rId4"/>
              </a:rPr>
              <a:t>Stack Overflow</a:t>
            </a:r>
            <a:r>
              <a:rPr lang="en-US" sz="2600" dirty="0"/>
              <a:t> </a:t>
            </a:r>
          </a:p>
          <a:p>
            <a:pPr lvl="1"/>
            <a:endParaRPr lang="en-US" sz="2600" dirty="0"/>
          </a:p>
          <a:p>
            <a:pPr lvl="1"/>
            <a:r>
              <a:rPr lang="en-US" sz="2600" dirty="0">
                <a:hlinkClick r:id="rId5"/>
              </a:rPr>
              <a:t>Server Fault</a:t>
            </a:r>
            <a:endParaRPr lang="en-US" sz="2600" dirty="0"/>
          </a:p>
          <a:p>
            <a:pPr lvl="1"/>
            <a:endParaRPr lang="en-US" sz="2600" dirty="0"/>
          </a:p>
          <a:p>
            <a:pPr lvl="1"/>
            <a:r>
              <a:rPr lang="en-US" sz="2600" dirty="0"/>
              <a:t>Azure Feedback Forums at </a:t>
            </a:r>
            <a:r>
              <a:rPr lang="en-US" sz="2600" dirty="0">
                <a:hlinkClick r:id="rId6"/>
              </a:rPr>
              <a:t>Microsoft Azure general feedback</a:t>
            </a:r>
            <a:r>
              <a:rPr lang="en-US" sz="2600" dirty="0"/>
              <a:t> </a:t>
            </a:r>
          </a:p>
          <a:p>
            <a:pPr lvl="1"/>
            <a:endParaRPr lang="en-US" sz="2600" dirty="0"/>
          </a:p>
          <a:p>
            <a:pPr lvl="1"/>
            <a:r>
              <a:rPr lang="en-US" sz="2600" dirty="0"/>
              <a:t>Twitter. </a:t>
            </a:r>
            <a:r>
              <a:rPr lang="en-IE" sz="2600" dirty="0"/>
              <a:t>Tweet </a:t>
            </a:r>
            <a:r>
              <a:rPr lang="en-IE" sz="2600" dirty="0">
                <a:hlinkClick r:id="rId7"/>
              </a:rPr>
              <a:t>@AzureSupport</a:t>
            </a:r>
            <a:r>
              <a:rPr lang="en-IE" sz="2600" dirty="0"/>
              <a:t> to get answers and support </a:t>
            </a:r>
          </a:p>
        </p:txBody>
      </p:sp>
      <p:pic>
        <p:nvPicPr>
          <p:cNvPr id="3" name="Picture 2" descr="Microsoft) logo">
            <a:extLst>
              <a:ext uri="{FF2B5EF4-FFF2-40B4-BE49-F238E27FC236}">
                <a16:creationId xmlns:a16="http://schemas.microsoft.com/office/drawing/2014/main" id="{B6DE0753-F830-4D38-A805-FB427DA8CFCA}"/>
              </a:ext>
            </a:extLst>
          </p:cNvPr>
          <p:cNvPicPr>
            <a:picLocks noChangeAspect="1"/>
          </p:cNvPicPr>
          <p:nvPr/>
        </p:nvPicPr>
        <p:blipFill>
          <a:blip r:embed="rId8"/>
          <a:stretch>
            <a:fillRect/>
          </a:stretch>
        </p:blipFill>
        <p:spPr>
          <a:xfrm>
            <a:off x="9082767" y="2018852"/>
            <a:ext cx="1000036" cy="1166709"/>
          </a:xfrm>
          <a:prstGeom prst="rect">
            <a:avLst/>
          </a:prstGeom>
        </p:spPr>
      </p:pic>
      <p:pic>
        <p:nvPicPr>
          <p:cNvPr id="5" name="Picture 4" descr="Stack Overflow logo">
            <a:extLst>
              <a:ext uri="{FF2B5EF4-FFF2-40B4-BE49-F238E27FC236}">
                <a16:creationId xmlns:a16="http://schemas.microsoft.com/office/drawing/2014/main" id="{EA5B8735-541E-48A1-A51C-2BB87AE15F5E}"/>
              </a:ext>
            </a:extLst>
          </p:cNvPr>
          <p:cNvPicPr>
            <a:picLocks noChangeAspect="1"/>
          </p:cNvPicPr>
          <p:nvPr/>
        </p:nvPicPr>
        <p:blipFill>
          <a:blip r:embed="rId9"/>
          <a:stretch>
            <a:fillRect/>
          </a:stretch>
        </p:blipFill>
        <p:spPr>
          <a:xfrm>
            <a:off x="3724367" y="2845645"/>
            <a:ext cx="866684" cy="1011133"/>
          </a:xfrm>
          <a:prstGeom prst="rect">
            <a:avLst/>
          </a:prstGeom>
        </p:spPr>
      </p:pic>
      <p:pic>
        <p:nvPicPr>
          <p:cNvPr id="8" name="Picture 7" descr="Microsoft Azure logo">
            <a:extLst>
              <a:ext uri="{FF2B5EF4-FFF2-40B4-BE49-F238E27FC236}">
                <a16:creationId xmlns:a16="http://schemas.microsoft.com/office/drawing/2014/main" id="{CC8F31FB-ECF5-472E-B9E4-EFE6A1EB9AA6}"/>
              </a:ext>
            </a:extLst>
          </p:cNvPr>
          <p:cNvPicPr>
            <a:picLocks noChangeAspect="1"/>
          </p:cNvPicPr>
          <p:nvPr/>
        </p:nvPicPr>
        <p:blipFill>
          <a:blip r:embed="rId10"/>
          <a:stretch>
            <a:fillRect/>
          </a:stretch>
        </p:blipFill>
        <p:spPr>
          <a:xfrm>
            <a:off x="10250351" y="4683637"/>
            <a:ext cx="1000036" cy="1166709"/>
          </a:xfrm>
          <a:prstGeom prst="rect">
            <a:avLst/>
          </a:prstGeom>
        </p:spPr>
      </p:pic>
      <p:pic>
        <p:nvPicPr>
          <p:cNvPr id="10" name="Picture 9" descr="Twitter Logo">
            <a:extLst>
              <a:ext uri="{FF2B5EF4-FFF2-40B4-BE49-F238E27FC236}">
                <a16:creationId xmlns:a16="http://schemas.microsoft.com/office/drawing/2014/main" id="{70610855-9EAF-400D-A4C4-EF468580C816}"/>
              </a:ext>
            </a:extLst>
          </p:cNvPr>
          <p:cNvPicPr>
            <a:picLocks noChangeAspect="1"/>
          </p:cNvPicPr>
          <p:nvPr/>
        </p:nvPicPr>
        <p:blipFill>
          <a:blip r:embed="rId11"/>
          <a:stretch>
            <a:fillRect/>
          </a:stretch>
        </p:blipFill>
        <p:spPr>
          <a:xfrm>
            <a:off x="9898018" y="5691291"/>
            <a:ext cx="1000036" cy="1166709"/>
          </a:xfrm>
          <a:prstGeom prst="rect">
            <a:avLst/>
          </a:prstGeom>
        </p:spPr>
      </p:pic>
      <p:pic>
        <p:nvPicPr>
          <p:cNvPr id="12" name="Picture 11" descr="Server Fault logo">
            <a:extLst>
              <a:ext uri="{FF2B5EF4-FFF2-40B4-BE49-F238E27FC236}">
                <a16:creationId xmlns:a16="http://schemas.microsoft.com/office/drawing/2014/main" id="{8343271B-674B-4D8A-8022-9CC37F8EC19B}"/>
              </a:ext>
            </a:extLst>
          </p:cNvPr>
          <p:cNvPicPr>
            <a:picLocks noChangeAspect="1"/>
          </p:cNvPicPr>
          <p:nvPr/>
        </p:nvPicPr>
        <p:blipFill>
          <a:blip r:embed="rId12"/>
          <a:stretch>
            <a:fillRect/>
          </a:stretch>
        </p:blipFill>
        <p:spPr>
          <a:xfrm>
            <a:off x="3264626" y="4033538"/>
            <a:ext cx="866685" cy="1011134"/>
          </a:xfrm>
          <a:prstGeom prst="rect">
            <a:avLst/>
          </a:prstGeom>
        </p:spPr>
      </p:pic>
    </p:spTree>
    <p:extLst>
      <p:ext uri="{BB962C8B-B14F-4D97-AF65-F5344CB8AC3E}">
        <p14:creationId xmlns:p14="http://schemas.microsoft.com/office/powerpoint/2010/main" val="120745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Center</a:t>
            </a:r>
          </a:p>
        </p:txBody>
      </p:sp>
      <p:sp>
        <p:nvSpPr>
          <p:cNvPr id="6" name="Text Placeholder 5"/>
          <p:cNvSpPr>
            <a:spLocks noGrp="1"/>
          </p:cNvSpPr>
          <p:nvPr>
            <p:ph type="body" sz="quarter" idx="10"/>
          </p:nvPr>
        </p:nvSpPr>
        <p:spPr>
          <a:xfrm>
            <a:off x="584200" y="1435497"/>
            <a:ext cx="11018520" cy="3619452"/>
          </a:xfrm>
        </p:spPr>
        <p:txBody>
          <a:bodyPr/>
          <a:lstStyle/>
          <a:p>
            <a:r>
              <a:rPr lang="en-IE" i="1" dirty="0"/>
              <a:t>Azure Knowledge </a:t>
            </a:r>
            <a:r>
              <a:rPr lang="en-IE" i="1" dirty="0" err="1"/>
              <a:t>Center</a:t>
            </a:r>
            <a:r>
              <a:rPr lang="en-IE" i="1" dirty="0"/>
              <a:t> </a:t>
            </a:r>
            <a:r>
              <a:rPr lang="en-IE" dirty="0"/>
              <a:t>is a searchable database that contains support questions and answers from a community of Azure experts, developers, customers, and users</a:t>
            </a:r>
          </a:p>
          <a:p>
            <a:r>
              <a:rPr lang="en-IE" dirty="0"/>
              <a:t>Browse through all answers within the Azure Knowledge </a:t>
            </a:r>
            <a:r>
              <a:rPr lang="en-IE" dirty="0" err="1"/>
              <a:t>Center</a:t>
            </a:r>
            <a:r>
              <a:rPr lang="en-IE" dirty="0"/>
              <a:t> by entering keyword search terms into the text-entry field and further refine your search results by selecting products or tags from the dropdown lists</a:t>
            </a:r>
          </a:p>
          <a:p>
            <a:r>
              <a:rPr lang="en-IE" dirty="0"/>
              <a:t>See </a:t>
            </a:r>
            <a:r>
              <a:rPr lang="en-IE" dirty="0">
                <a:hlinkClick r:id="rId3"/>
              </a:rPr>
              <a:t>Azure Knowledge </a:t>
            </a:r>
            <a:r>
              <a:rPr lang="en-IE" dirty="0" err="1">
                <a:hlinkClick r:id="rId3"/>
              </a:rPr>
              <a:t>Center</a:t>
            </a:r>
            <a:r>
              <a:rPr lang="en-IE" dirty="0"/>
              <a:t> for more information</a:t>
            </a:r>
          </a:p>
        </p:txBody>
      </p:sp>
    </p:spTree>
    <p:extLst>
      <p:ext uri="{BB962C8B-B14F-4D97-AF65-F5344CB8AC3E}">
        <p14:creationId xmlns:p14="http://schemas.microsoft.com/office/powerpoint/2010/main" val="22560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06" y="700133"/>
            <a:ext cx="9144000" cy="498598"/>
          </a:xfrm>
        </p:spPr>
        <p:txBody>
          <a:bodyPr/>
          <a:lstStyle/>
          <a:p>
            <a:r>
              <a:rPr lang="en-IE" dirty="0"/>
              <a:t>Walkthrough-Open a Support Request</a:t>
            </a:r>
            <a:endParaRPr lang="en-US" dirty="0"/>
          </a:p>
        </p:txBody>
      </p:sp>
      <p:sp>
        <p:nvSpPr>
          <p:cNvPr id="3" name="Text Placeholder 5">
            <a:extLst>
              <a:ext uri="{FF2B5EF4-FFF2-40B4-BE49-F238E27FC236}">
                <a16:creationId xmlns:a16="http://schemas.microsoft.com/office/drawing/2014/main" id="{36BC3EC9-022A-48C3-8B1B-1C0B9700FE10}"/>
              </a:ext>
            </a:extLst>
          </p:cNvPr>
          <p:cNvSpPr txBox="1">
            <a:spLocks/>
          </p:cNvSpPr>
          <p:nvPr/>
        </p:nvSpPr>
        <p:spPr>
          <a:xfrm>
            <a:off x="586740" y="1893794"/>
            <a:ext cx="11018520" cy="20338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IE" dirty="0"/>
              <a:t>In this walkthrough task we will view available support plan options and then create a new support request. Once created we will then see how to monitor and interact with a support request.</a:t>
            </a:r>
          </a:p>
          <a:p>
            <a:pPr marL="457200" indent="-457200">
              <a:buFont typeface="Arial" panose="020B0604020202020204" pitchFamily="34" charset="0"/>
              <a:buChar char="•"/>
            </a:pPr>
            <a:endParaRPr lang="en-IE" dirty="0"/>
          </a:p>
        </p:txBody>
      </p:sp>
      <p:sp>
        <p:nvSpPr>
          <p:cNvPr id="4" name="Text Placeholder 5">
            <a:extLst>
              <a:ext uri="{FF2B5EF4-FFF2-40B4-BE49-F238E27FC236}">
                <a16:creationId xmlns:a16="http://schemas.microsoft.com/office/drawing/2014/main" id="{E4B6AB1B-CB21-42E0-9C63-04C2A198507E}"/>
              </a:ext>
            </a:extLst>
          </p:cNvPr>
          <p:cNvSpPr txBox="1">
            <a:spLocks/>
          </p:cNvSpPr>
          <p:nvPr/>
        </p:nvSpPr>
        <p:spPr>
          <a:xfrm>
            <a:off x="586740" y="4040851"/>
            <a:ext cx="8526263" cy="21170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You can complete this walkthrough task by completing the steps outlined below, or you can simply read through them, depending on your available time</a:t>
            </a:r>
            <a:endParaRPr lang="en-US" dirty="0"/>
          </a:p>
        </p:txBody>
      </p:sp>
    </p:spTree>
    <p:extLst>
      <p:ext uri="{BB962C8B-B14F-4D97-AF65-F5344CB8AC3E}">
        <p14:creationId xmlns:p14="http://schemas.microsoft.com/office/powerpoint/2010/main" val="109060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535115"/>
            <a:ext cx="10185400" cy="997196"/>
          </a:xfrm>
        </p:spPr>
        <p:txBody>
          <a:bodyPr/>
          <a:lstStyle/>
          <a:p>
            <a:r>
              <a:rPr lang="en-US" dirty="0">
                <a:latin typeface="Segoe UI Semibold (Headings)"/>
              </a:rPr>
              <a:t>Lesson 05: Azure Service Level Agreements (SLAs)</a:t>
            </a:r>
            <a:endParaRPr lang="en-US" dirty="0"/>
          </a:p>
        </p:txBody>
      </p:sp>
    </p:spTree>
    <p:extLst>
      <p:ext uri="{BB962C8B-B14F-4D97-AF65-F5344CB8AC3E}">
        <p14:creationId xmlns:p14="http://schemas.microsoft.com/office/powerpoint/2010/main" val="113309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Level Agreements  (SLAs)</a:t>
            </a:r>
          </a:p>
        </p:txBody>
      </p:sp>
      <p:sp>
        <p:nvSpPr>
          <p:cNvPr id="6" name="Text Placeholder 5"/>
          <p:cNvSpPr>
            <a:spLocks noGrp="1"/>
          </p:cNvSpPr>
          <p:nvPr>
            <p:ph type="body" sz="quarter" idx="10"/>
          </p:nvPr>
        </p:nvSpPr>
        <p:spPr>
          <a:xfrm>
            <a:off x="584200" y="1435497"/>
            <a:ext cx="11018520" cy="861774"/>
          </a:xfrm>
        </p:spPr>
        <p:txBody>
          <a:bodyPr/>
          <a:lstStyle/>
          <a:p>
            <a:r>
              <a:rPr lang="en-IE" dirty="0"/>
              <a:t>SLAs document the specific terms that define Azure performance standards</a:t>
            </a:r>
          </a:p>
        </p:txBody>
      </p:sp>
      <p:sp>
        <p:nvSpPr>
          <p:cNvPr id="4" name="Text Placeholder 5">
            <a:extLst>
              <a:ext uri="{FF2B5EF4-FFF2-40B4-BE49-F238E27FC236}">
                <a16:creationId xmlns:a16="http://schemas.microsoft.com/office/drawing/2014/main" id="{13A94574-5E9C-4F51-AF5F-0091CF12CF7E}"/>
              </a:ext>
            </a:extLst>
          </p:cNvPr>
          <p:cNvSpPr txBox="1">
            <a:spLocks/>
          </p:cNvSpPr>
          <p:nvPr/>
        </p:nvSpPr>
        <p:spPr>
          <a:xfrm>
            <a:off x="584200" y="2517145"/>
            <a:ext cx="5149850" cy="40503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SLAs define Microsoft’s commitment to an Azure service or product</a:t>
            </a:r>
          </a:p>
          <a:p>
            <a:r>
              <a:rPr lang="en-IE" dirty="0"/>
              <a:t>Individual SLAs are available for each Azure product and service</a:t>
            </a:r>
          </a:p>
          <a:p>
            <a:r>
              <a:rPr lang="en-IE" dirty="0"/>
              <a:t>SLAs also define what happens if a service or product fails to meet the designated availability commitments</a:t>
            </a:r>
          </a:p>
        </p:txBody>
      </p:sp>
      <p:pic>
        <p:nvPicPr>
          <p:cNvPr id="5" name="Picture 4" descr="Service Level Agreement icon">
            <a:extLst>
              <a:ext uri="{FF2B5EF4-FFF2-40B4-BE49-F238E27FC236}">
                <a16:creationId xmlns:a16="http://schemas.microsoft.com/office/drawing/2014/main" id="{58AA13B8-61D7-4F9B-BCAB-ED987C1D6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649" y="2297271"/>
            <a:ext cx="6384351" cy="3589179"/>
          </a:xfrm>
          <a:prstGeom prst="rect">
            <a:avLst/>
          </a:prstGeom>
        </p:spPr>
      </p:pic>
    </p:spTree>
    <p:extLst>
      <p:ext uri="{BB962C8B-B14F-4D97-AF65-F5344CB8AC3E}">
        <p14:creationId xmlns:p14="http://schemas.microsoft.com/office/powerpoint/2010/main" val="183261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4 – Learning objectives</a:t>
            </a:r>
          </a:p>
        </p:txBody>
      </p:sp>
      <p:sp>
        <p:nvSpPr>
          <p:cNvPr id="6" name="Text Placeholder 5"/>
          <p:cNvSpPr>
            <a:spLocks noGrp="1"/>
          </p:cNvSpPr>
          <p:nvPr>
            <p:ph type="body" sz="quarter" idx="10"/>
          </p:nvPr>
        </p:nvSpPr>
        <p:spPr>
          <a:xfrm>
            <a:off x="586390" y="1434370"/>
            <a:ext cx="11018520" cy="3360920"/>
          </a:xfrm>
        </p:spPr>
        <p:txBody>
          <a:bodyPr/>
          <a:lstStyle/>
          <a:p>
            <a:pPr marL="457200" indent="-457200">
              <a:buFont typeface="Arial" panose="020B0604020202020204" pitchFamily="34" charset="0"/>
              <a:buChar char="•"/>
            </a:pPr>
            <a:r>
              <a:rPr lang="en-IE" dirty="0"/>
              <a:t>Understand and describe Microsoft Azure subscriptions and management groups</a:t>
            </a:r>
          </a:p>
          <a:p>
            <a:pPr marL="457200" indent="-457200">
              <a:buFont typeface="Arial" panose="020B0604020202020204" pitchFamily="34" charset="0"/>
              <a:buChar char="•"/>
            </a:pPr>
            <a:r>
              <a:rPr lang="en-IE" dirty="0"/>
              <a:t>Recognize ways to plan and manage Azure costs</a:t>
            </a:r>
          </a:p>
          <a:p>
            <a:pPr marL="457200" indent="-457200">
              <a:buFont typeface="Arial" panose="020B0604020202020204" pitchFamily="34" charset="0"/>
              <a:buChar char="•"/>
            </a:pPr>
            <a:r>
              <a:rPr lang="en-IE" dirty="0"/>
              <a:t>Understand Azure support options</a:t>
            </a:r>
          </a:p>
          <a:p>
            <a:pPr marL="457200" indent="-457200">
              <a:buFont typeface="Arial" panose="020B0604020202020204" pitchFamily="34" charset="0"/>
              <a:buChar char="•"/>
            </a:pPr>
            <a:r>
              <a:rPr lang="en-IE" dirty="0"/>
              <a:t>Understand and describe features of Azure Service Level Agreements (SLAs)</a:t>
            </a:r>
          </a:p>
          <a:p>
            <a:pPr marL="457200" indent="-457200">
              <a:buFont typeface="Arial" panose="020B0604020202020204" pitchFamily="34" charset="0"/>
              <a:buChar char="•"/>
            </a:pPr>
            <a:r>
              <a:rPr lang="en-IE" dirty="0"/>
              <a:t>Understand and describe the service lifecycle in Azure</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SLAs for Azure products and services</a:t>
            </a:r>
            <a:endParaRPr lang="en-US" dirty="0"/>
          </a:p>
        </p:txBody>
      </p:sp>
      <p:sp>
        <p:nvSpPr>
          <p:cNvPr id="6" name="Text Placeholder 5"/>
          <p:cNvSpPr>
            <a:spLocks noGrp="1"/>
          </p:cNvSpPr>
          <p:nvPr>
            <p:ph type="body" sz="quarter" idx="10"/>
          </p:nvPr>
        </p:nvSpPr>
        <p:spPr>
          <a:xfrm>
            <a:off x="584200" y="1435497"/>
            <a:ext cx="11018520" cy="3410164"/>
          </a:xfrm>
        </p:spPr>
        <p:txBody>
          <a:bodyPr/>
          <a:lstStyle/>
          <a:p>
            <a:r>
              <a:rPr lang="en-IE" dirty="0"/>
              <a:t>Three key characteristics of SLAs for Azure products and services:</a:t>
            </a:r>
          </a:p>
          <a:p>
            <a:pPr lvl="1"/>
            <a:r>
              <a:rPr lang="en-IE" dirty="0"/>
              <a:t>Performance targets, uptime and connectivity guarantees: Uptime or connectivity rates, such as availability </a:t>
            </a:r>
          </a:p>
          <a:p>
            <a:pPr lvl="1"/>
            <a:r>
              <a:rPr lang="en-IE" dirty="0"/>
              <a:t>Performance targets range:</a:t>
            </a:r>
            <a:r>
              <a:rPr lang="en-IE" b="1" dirty="0"/>
              <a:t> </a:t>
            </a:r>
            <a:r>
              <a:rPr lang="en-IE" dirty="0"/>
              <a:t>Typical SLAs specify performance-target commitments ranging from 99.9 percent (</a:t>
            </a:r>
            <a:r>
              <a:rPr lang="en-IE" i="1" dirty="0"/>
              <a:t>three nines</a:t>
            </a:r>
            <a:r>
              <a:rPr lang="en-IE" dirty="0"/>
              <a:t>) to 99.99 percent (</a:t>
            </a:r>
            <a:r>
              <a:rPr lang="en-IE" i="1" dirty="0"/>
              <a:t>four nines</a:t>
            </a:r>
            <a:r>
              <a:rPr lang="en-IE" dirty="0"/>
              <a:t>)</a:t>
            </a:r>
          </a:p>
          <a:p>
            <a:pPr lvl="1"/>
            <a:r>
              <a:rPr lang="en-IE" dirty="0"/>
              <a:t>Service credits: Percentage of the applicable monthly service fees credited to you if a service fails to meet ALS uptime guarantee</a:t>
            </a:r>
          </a:p>
          <a:p>
            <a:r>
              <a:rPr lang="en-IE" dirty="0"/>
              <a:t>For more information about specific Azure SLAs for individual products and services, see </a:t>
            </a:r>
            <a:r>
              <a:rPr lang="en-IE" dirty="0">
                <a:hlinkClick r:id="rId3"/>
              </a:rPr>
              <a:t>Service Level Agreements</a:t>
            </a:r>
            <a:endParaRPr lang="en-IE" dirty="0"/>
          </a:p>
        </p:txBody>
      </p:sp>
    </p:spTree>
    <p:extLst>
      <p:ext uri="{BB962C8B-B14F-4D97-AF65-F5344CB8AC3E}">
        <p14:creationId xmlns:p14="http://schemas.microsoft.com/office/powerpoint/2010/main" val="206764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Composite SLAs</a:t>
            </a:r>
          </a:p>
        </p:txBody>
      </p:sp>
      <p:sp>
        <p:nvSpPr>
          <p:cNvPr id="6" name="Text Placeholder 5"/>
          <p:cNvSpPr>
            <a:spLocks noGrp="1"/>
          </p:cNvSpPr>
          <p:nvPr>
            <p:ph type="body" sz="quarter" idx="10"/>
          </p:nvPr>
        </p:nvSpPr>
        <p:spPr>
          <a:xfrm>
            <a:off x="584200" y="1223347"/>
            <a:ext cx="11018520" cy="1600438"/>
          </a:xfrm>
        </p:spPr>
        <p:txBody>
          <a:bodyPr/>
          <a:lstStyle/>
          <a:p>
            <a:r>
              <a:rPr lang="en-IE" dirty="0"/>
              <a:t>At the time of this writing, an App Service web app that writes to Azure SQL Database has the following SLAs:</a:t>
            </a:r>
          </a:p>
          <a:p>
            <a:pPr lvl="1"/>
            <a:r>
              <a:rPr lang="en-IE" dirty="0"/>
              <a:t>App Service Web Apps is 99.95 percent</a:t>
            </a:r>
          </a:p>
          <a:p>
            <a:pPr lvl="1"/>
            <a:r>
              <a:rPr lang="en-IE" dirty="0"/>
              <a:t>SQL Database is 99.99 percent</a:t>
            </a:r>
          </a:p>
        </p:txBody>
      </p:sp>
      <p:sp>
        <p:nvSpPr>
          <p:cNvPr id="4" name="Text Placeholder 5">
            <a:extLst>
              <a:ext uri="{FF2B5EF4-FFF2-40B4-BE49-F238E27FC236}">
                <a16:creationId xmlns:a16="http://schemas.microsoft.com/office/drawing/2014/main" id="{E3613E0B-EFEA-4CD8-A8B2-24C639A8A533}"/>
              </a:ext>
            </a:extLst>
          </p:cNvPr>
          <p:cNvSpPr txBox="1">
            <a:spLocks/>
          </p:cNvSpPr>
          <p:nvPr/>
        </p:nvSpPr>
        <p:spPr>
          <a:xfrm>
            <a:off x="584200" y="3035935"/>
            <a:ext cx="5683250" cy="267150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b="1" dirty="0"/>
              <a:t>Question</a:t>
            </a:r>
            <a:r>
              <a:rPr lang="en-IE" dirty="0"/>
              <a:t>: What is the maximum downtime you would expect for this application, as across?</a:t>
            </a:r>
          </a:p>
          <a:p>
            <a:r>
              <a:rPr lang="en-IE" b="1" dirty="0"/>
              <a:t>Answer</a:t>
            </a:r>
            <a:r>
              <a:rPr lang="en-IE" dirty="0"/>
              <a:t>: The composite SLA for this application is 99.95% × 99.99% = 99.94%.</a:t>
            </a:r>
          </a:p>
        </p:txBody>
      </p:sp>
      <p:sp>
        <p:nvSpPr>
          <p:cNvPr id="5" name="Text Placeholder 5">
            <a:extLst>
              <a:ext uri="{FF2B5EF4-FFF2-40B4-BE49-F238E27FC236}">
                <a16:creationId xmlns:a16="http://schemas.microsoft.com/office/drawing/2014/main" id="{01F95FE1-DB7A-4766-87C2-9EED1F8FAF6A}"/>
              </a:ext>
            </a:extLst>
          </p:cNvPr>
          <p:cNvSpPr txBox="1">
            <a:spLocks/>
          </p:cNvSpPr>
          <p:nvPr/>
        </p:nvSpPr>
        <p:spPr>
          <a:xfrm>
            <a:off x="584200" y="5822553"/>
            <a:ext cx="11018520"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dirty="0"/>
              <a:t>This is lower than the individual SLAs. However, you can construct SLAs to improve overall application SLA.</a:t>
            </a:r>
            <a:endParaRPr lang="en-IE" sz="3600" dirty="0"/>
          </a:p>
        </p:txBody>
      </p:sp>
      <p:pic>
        <p:nvPicPr>
          <p:cNvPr id="7" name="Picture 6" descr="Image representing Web app and its SLA uptime value of 99.95 percent and a SQL database and its SLA value of 99.99 percent.">
            <a:extLst>
              <a:ext uri="{FF2B5EF4-FFF2-40B4-BE49-F238E27FC236}">
                <a16:creationId xmlns:a16="http://schemas.microsoft.com/office/drawing/2014/main" id="{A59014A7-FE09-4105-AE67-2C1D52315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700" y="3035935"/>
            <a:ext cx="4689320" cy="2209627"/>
          </a:xfrm>
          <a:prstGeom prst="rect">
            <a:avLst/>
          </a:prstGeom>
        </p:spPr>
      </p:pic>
    </p:spTree>
    <p:extLst>
      <p:ext uri="{BB962C8B-B14F-4D97-AF65-F5344CB8AC3E}">
        <p14:creationId xmlns:p14="http://schemas.microsoft.com/office/powerpoint/2010/main" val="159658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Improving application SLAs</a:t>
            </a:r>
          </a:p>
        </p:txBody>
      </p:sp>
      <p:sp>
        <p:nvSpPr>
          <p:cNvPr id="6" name="Text Placeholder 5"/>
          <p:cNvSpPr>
            <a:spLocks noGrp="1"/>
          </p:cNvSpPr>
          <p:nvPr>
            <p:ph type="body" sz="quarter" idx="10"/>
          </p:nvPr>
        </p:nvSpPr>
        <p:spPr>
          <a:xfrm>
            <a:off x="584200" y="1435497"/>
            <a:ext cx="11018520" cy="4395049"/>
          </a:xfrm>
        </p:spPr>
        <p:txBody>
          <a:bodyPr/>
          <a:lstStyle/>
          <a:p>
            <a:r>
              <a:rPr lang="en-IE" dirty="0"/>
              <a:t>Azure customers can use SLAs to evaluate how their Azure solutions meet their business requirements, and the needs of their clients and users. By creating their own SLAs, organizations can set performance targets to suit their specific Azure application. This is known as an </a:t>
            </a:r>
            <a:r>
              <a:rPr lang="en-IE" i="1" dirty="0"/>
              <a:t>application SLA</a:t>
            </a:r>
            <a:r>
              <a:rPr lang="en-IE" dirty="0"/>
              <a:t>.</a:t>
            </a:r>
          </a:p>
          <a:p>
            <a:r>
              <a:rPr lang="en-IE" dirty="0"/>
              <a:t>Considerations for defining application SLAs:</a:t>
            </a:r>
          </a:p>
          <a:p>
            <a:pPr lvl="1"/>
            <a:r>
              <a:rPr lang="en-IE" b="1" dirty="0"/>
              <a:t>Self Healing</a:t>
            </a:r>
            <a:r>
              <a:rPr lang="en-IE" dirty="0"/>
              <a:t>: Your Azure solution should be self-diagnosing and self-healing</a:t>
            </a:r>
          </a:p>
          <a:p>
            <a:pPr lvl="1"/>
            <a:r>
              <a:rPr lang="en-IE" b="1" dirty="0"/>
              <a:t>Response Time</a:t>
            </a:r>
            <a:r>
              <a:rPr lang="en-IE" dirty="0"/>
              <a:t>: Responding to failures quickly enough to meet SLA performance targets above four 9’s are difficult to meet</a:t>
            </a:r>
          </a:p>
          <a:p>
            <a:pPr lvl="1"/>
            <a:r>
              <a:rPr lang="en-IE" b="1" dirty="0"/>
              <a:t>Realistically Achievable</a:t>
            </a:r>
            <a:r>
              <a:rPr lang="en-IE" dirty="0"/>
              <a:t>: The smaller the time window for recovery (for example, hourly or daily) the tighter the tolerances and higher the cost</a:t>
            </a:r>
          </a:p>
        </p:txBody>
      </p:sp>
    </p:spTree>
    <p:extLst>
      <p:ext uri="{BB962C8B-B14F-4D97-AF65-F5344CB8AC3E}">
        <p14:creationId xmlns:p14="http://schemas.microsoft.com/office/powerpoint/2010/main" val="121075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Improving application SLAs - </a:t>
            </a:r>
            <a:r>
              <a:rPr lang="en-US" i="1" dirty="0"/>
              <a:t>continued</a:t>
            </a:r>
            <a:endParaRPr lang="en-US" dirty="0"/>
          </a:p>
        </p:txBody>
      </p:sp>
      <p:sp>
        <p:nvSpPr>
          <p:cNvPr id="6" name="Text Placeholder 5"/>
          <p:cNvSpPr>
            <a:spLocks noGrp="1"/>
          </p:cNvSpPr>
          <p:nvPr>
            <p:ph type="body" sz="quarter" idx="10"/>
          </p:nvPr>
        </p:nvSpPr>
        <p:spPr>
          <a:xfrm>
            <a:off x="584200" y="1435497"/>
            <a:ext cx="11018520" cy="861774"/>
          </a:xfrm>
        </p:spPr>
        <p:txBody>
          <a:bodyPr/>
          <a:lstStyle/>
          <a:p>
            <a:pPr marL="0" indent="0">
              <a:buNone/>
            </a:pPr>
            <a:r>
              <a:rPr lang="en-US" dirty="0"/>
              <a:t>The following table lists the potential cumulative downtime for various SLA levels over different durations</a:t>
            </a:r>
          </a:p>
        </p:txBody>
      </p:sp>
      <p:graphicFrame>
        <p:nvGraphicFramePr>
          <p:cNvPr id="5" name="Table 4" descr="Table of SLA values of 99%, 99.9%, 99.95%, 99.99% and 99.999% and downtime per week, month and year.">
            <a:extLst>
              <a:ext uri="{FF2B5EF4-FFF2-40B4-BE49-F238E27FC236}">
                <a16:creationId xmlns:a16="http://schemas.microsoft.com/office/drawing/2014/main" id="{DC01D5D9-1885-475D-A94C-C18C9AB94741}"/>
              </a:ext>
            </a:extLst>
          </p:cNvPr>
          <p:cNvGraphicFramePr>
            <a:graphicFrameLocks noGrp="1"/>
          </p:cNvGraphicFramePr>
          <p:nvPr>
            <p:extLst>
              <p:ext uri="{D42A27DB-BD31-4B8C-83A1-F6EECF244321}">
                <p14:modId xmlns:p14="http://schemas.microsoft.com/office/powerpoint/2010/main" val="425407576"/>
              </p:ext>
            </p:extLst>
          </p:nvPr>
        </p:nvGraphicFramePr>
        <p:xfrm>
          <a:off x="589278" y="2761059"/>
          <a:ext cx="11013440" cy="3731815"/>
        </p:xfrm>
        <a:graphic>
          <a:graphicData uri="http://schemas.openxmlformats.org/drawingml/2006/table">
            <a:tbl>
              <a:tblPr firstRow="1" bandRow="1">
                <a:tableStyleId>{5C22544A-7EE6-4342-B048-85BDC9FD1C3A}</a:tableStyleId>
              </a:tblPr>
              <a:tblGrid>
                <a:gridCol w="2753360">
                  <a:extLst>
                    <a:ext uri="{9D8B030D-6E8A-4147-A177-3AD203B41FA5}">
                      <a16:colId xmlns:a16="http://schemas.microsoft.com/office/drawing/2014/main" val="2195291948"/>
                    </a:ext>
                  </a:extLst>
                </a:gridCol>
                <a:gridCol w="2753360">
                  <a:extLst>
                    <a:ext uri="{9D8B030D-6E8A-4147-A177-3AD203B41FA5}">
                      <a16:colId xmlns:a16="http://schemas.microsoft.com/office/drawing/2014/main" val="2649456338"/>
                    </a:ext>
                  </a:extLst>
                </a:gridCol>
                <a:gridCol w="2753360">
                  <a:extLst>
                    <a:ext uri="{9D8B030D-6E8A-4147-A177-3AD203B41FA5}">
                      <a16:colId xmlns:a16="http://schemas.microsoft.com/office/drawing/2014/main" val="58935091"/>
                    </a:ext>
                  </a:extLst>
                </a:gridCol>
                <a:gridCol w="2753360">
                  <a:extLst>
                    <a:ext uri="{9D8B030D-6E8A-4147-A177-3AD203B41FA5}">
                      <a16:colId xmlns:a16="http://schemas.microsoft.com/office/drawing/2014/main" val="1681214818"/>
                    </a:ext>
                  </a:extLst>
                </a:gridCol>
              </a:tblGrid>
              <a:tr h="959610">
                <a:tc>
                  <a:txBody>
                    <a:bodyPr/>
                    <a:lstStyle/>
                    <a:p>
                      <a:r>
                        <a:rPr lang="en-US" sz="2600" b="0" kern="1200" dirty="0">
                          <a:solidFill>
                            <a:schemeClr val="tx1"/>
                          </a:solidFill>
                          <a:effectLst/>
                          <a:latin typeface="+mn-lt"/>
                          <a:ea typeface="+mn-ea"/>
                          <a:cs typeface="+mn-cs"/>
                        </a:rPr>
                        <a:t>SLA</a:t>
                      </a:r>
                      <a:endParaRPr lang="en-US" sz="2600" b="0" dirty="0"/>
                    </a:p>
                  </a:txBody>
                  <a:tcPr>
                    <a:solidFill>
                      <a:srgbClr val="00B0F0"/>
                    </a:solidFill>
                  </a:tcPr>
                </a:tc>
                <a:tc>
                  <a:txBody>
                    <a:bodyPr/>
                    <a:lstStyle/>
                    <a:p>
                      <a:r>
                        <a:rPr lang="en-US" sz="2600" b="0" kern="1200" dirty="0">
                          <a:solidFill>
                            <a:schemeClr val="tx1"/>
                          </a:solidFill>
                          <a:effectLst/>
                          <a:latin typeface="+mn-lt"/>
                          <a:ea typeface="+mn-ea"/>
                          <a:cs typeface="+mn-cs"/>
                        </a:rPr>
                        <a:t>Downtime per week </a:t>
                      </a:r>
                      <a:endParaRPr lang="en-US" sz="2600" b="0" dirty="0"/>
                    </a:p>
                  </a:txBody>
                  <a:tcPr>
                    <a:solidFill>
                      <a:srgbClr val="00B0F0"/>
                    </a:solidFill>
                  </a:tcPr>
                </a:tc>
                <a:tc>
                  <a:txBody>
                    <a:bodyPr/>
                    <a:lstStyle/>
                    <a:p>
                      <a:r>
                        <a:rPr lang="en-US" sz="2600" b="0" kern="1200" dirty="0">
                          <a:solidFill>
                            <a:schemeClr val="tx1"/>
                          </a:solidFill>
                          <a:effectLst/>
                          <a:latin typeface="+mn-lt"/>
                          <a:ea typeface="+mn-ea"/>
                          <a:cs typeface="+mn-cs"/>
                        </a:rPr>
                        <a:t>Downtime per month </a:t>
                      </a:r>
                      <a:endParaRPr lang="en-US" sz="2600" b="0" dirty="0"/>
                    </a:p>
                  </a:txBody>
                  <a:tcPr>
                    <a:solidFill>
                      <a:srgbClr val="00B0F0"/>
                    </a:solidFill>
                  </a:tcPr>
                </a:tc>
                <a:tc>
                  <a:txBody>
                    <a:bodyPr/>
                    <a:lstStyle/>
                    <a:p>
                      <a:r>
                        <a:rPr lang="en-US" sz="2600" b="0" kern="1200" dirty="0">
                          <a:solidFill>
                            <a:schemeClr val="tx1"/>
                          </a:solidFill>
                          <a:effectLst/>
                          <a:latin typeface="+mn-lt"/>
                          <a:ea typeface="+mn-ea"/>
                          <a:cs typeface="+mn-cs"/>
                        </a:rPr>
                        <a:t>Downtime per year </a:t>
                      </a:r>
                      <a:endParaRPr lang="en-US" sz="2600" b="0" dirty="0"/>
                    </a:p>
                  </a:txBody>
                  <a:tcPr>
                    <a:solidFill>
                      <a:srgbClr val="00B0F0"/>
                    </a:solidFill>
                  </a:tcPr>
                </a:tc>
                <a:extLst>
                  <a:ext uri="{0D108BD9-81ED-4DB2-BD59-A6C34878D82A}">
                    <a16:rowId xmlns:a16="http://schemas.microsoft.com/office/drawing/2014/main" val="205624202"/>
                  </a:ext>
                </a:extLst>
              </a:tr>
              <a:tr h="555964">
                <a:tc>
                  <a:txBody>
                    <a:bodyPr/>
                    <a:lstStyle/>
                    <a:p>
                      <a:r>
                        <a:rPr lang="en-US" sz="2600" b="0" kern="1200" dirty="0">
                          <a:solidFill>
                            <a:schemeClr val="tx1"/>
                          </a:solidFill>
                          <a:effectLst/>
                          <a:latin typeface="+mn-lt"/>
                          <a:ea typeface="+mn-ea"/>
                          <a:cs typeface="+mn-cs"/>
                        </a:rPr>
                        <a:t>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1.68 hours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7.2 hours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3.65 days </a:t>
                      </a:r>
                      <a:endParaRPr lang="en-US" sz="2600" b="0" dirty="0"/>
                    </a:p>
                  </a:txBody>
                  <a:tcPr>
                    <a:solidFill>
                      <a:schemeClr val="accent1">
                        <a:lumMod val="20000"/>
                        <a:lumOff val="80000"/>
                      </a:schemeClr>
                    </a:solidFill>
                  </a:tcPr>
                </a:tc>
                <a:extLst>
                  <a:ext uri="{0D108BD9-81ED-4DB2-BD59-A6C34878D82A}">
                    <a16:rowId xmlns:a16="http://schemas.microsoft.com/office/drawing/2014/main" val="162034211"/>
                  </a:ext>
                </a:extLst>
              </a:tr>
              <a:tr h="555964">
                <a:tc>
                  <a:txBody>
                    <a:bodyPr/>
                    <a:lstStyle/>
                    <a:p>
                      <a:r>
                        <a:rPr lang="en-US" sz="2600" b="0" kern="1200" dirty="0">
                          <a:solidFill>
                            <a:schemeClr val="tx1"/>
                          </a:solidFill>
                          <a:effectLst/>
                          <a:latin typeface="+mn-lt"/>
                          <a:ea typeface="+mn-ea"/>
                          <a:cs typeface="+mn-cs"/>
                        </a:rPr>
                        <a:t>99.9%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10.1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43.2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8.76 hours </a:t>
                      </a:r>
                      <a:endParaRPr lang="en-US" sz="2600" b="0" dirty="0"/>
                    </a:p>
                  </a:txBody>
                  <a:tcPr>
                    <a:solidFill>
                      <a:schemeClr val="accent1">
                        <a:lumMod val="20000"/>
                        <a:lumOff val="80000"/>
                      </a:schemeClr>
                    </a:solidFill>
                  </a:tcPr>
                </a:tc>
                <a:extLst>
                  <a:ext uri="{0D108BD9-81ED-4DB2-BD59-A6C34878D82A}">
                    <a16:rowId xmlns:a16="http://schemas.microsoft.com/office/drawing/2014/main" val="3969314118"/>
                  </a:ext>
                </a:extLst>
              </a:tr>
              <a:tr h="555964">
                <a:tc>
                  <a:txBody>
                    <a:bodyPr/>
                    <a:lstStyle/>
                    <a:p>
                      <a:r>
                        <a:rPr lang="en-US" sz="2600" b="0" kern="1200" dirty="0">
                          <a:solidFill>
                            <a:schemeClr val="tx1"/>
                          </a:solidFill>
                          <a:effectLst/>
                          <a:latin typeface="+mn-lt"/>
                          <a:ea typeface="+mn-ea"/>
                          <a:cs typeface="+mn-cs"/>
                        </a:rPr>
                        <a:t>99.95%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5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21.6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4.38 hours </a:t>
                      </a:r>
                      <a:endParaRPr lang="en-US" sz="2600" b="0" dirty="0"/>
                    </a:p>
                  </a:txBody>
                  <a:tcPr>
                    <a:solidFill>
                      <a:schemeClr val="accent1">
                        <a:lumMod val="20000"/>
                        <a:lumOff val="80000"/>
                      </a:schemeClr>
                    </a:solidFill>
                  </a:tcPr>
                </a:tc>
                <a:extLst>
                  <a:ext uri="{0D108BD9-81ED-4DB2-BD59-A6C34878D82A}">
                    <a16:rowId xmlns:a16="http://schemas.microsoft.com/office/drawing/2014/main" val="41533323"/>
                  </a:ext>
                </a:extLst>
              </a:tr>
              <a:tr h="548349">
                <a:tc>
                  <a:txBody>
                    <a:bodyPr/>
                    <a:lstStyle/>
                    <a:p>
                      <a:r>
                        <a:rPr lang="en-US" sz="2600" b="0" kern="1200" dirty="0">
                          <a:solidFill>
                            <a:schemeClr val="tx1"/>
                          </a:solidFill>
                          <a:effectLst/>
                          <a:latin typeface="+mn-lt"/>
                          <a:ea typeface="+mn-ea"/>
                          <a:cs typeface="+mn-cs"/>
                        </a:rPr>
                        <a:t>99.99%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1.01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4.32 minutes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52.56 minutes </a:t>
                      </a:r>
                      <a:endParaRPr lang="en-US" sz="2600" b="0" dirty="0"/>
                    </a:p>
                  </a:txBody>
                  <a:tcPr>
                    <a:solidFill>
                      <a:schemeClr val="accent1">
                        <a:lumMod val="20000"/>
                        <a:lumOff val="80000"/>
                      </a:schemeClr>
                    </a:solidFill>
                  </a:tcPr>
                </a:tc>
                <a:extLst>
                  <a:ext uri="{0D108BD9-81ED-4DB2-BD59-A6C34878D82A}">
                    <a16:rowId xmlns:a16="http://schemas.microsoft.com/office/drawing/2014/main" val="973329913"/>
                  </a:ext>
                </a:extLst>
              </a:tr>
              <a:tr h="555964">
                <a:tc>
                  <a:txBody>
                    <a:bodyPr/>
                    <a:lstStyle/>
                    <a:p>
                      <a:r>
                        <a:rPr lang="en-US" sz="2600" b="0" kern="1200" dirty="0">
                          <a:solidFill>
                            <a:schemeClr val="tx1"/>
                          </a:solidFill>
                          <a:effectLst/>
                          <a:latin typeface="+mn-lt"/>
                          <a:ea typeface="+mn-ea"/>
                          <a:cs typeface="+mn-cs"/>
                        </a:rPr>
                        <a:t>99.999%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6 seconds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25.9 seconds </a:t>
                      </a:r>
                      <a:endParaRPr lang="en-US" sz="2600" b="0" dirty="0"/>
                    </a:p>
                  </a:txBody>
                  <a:tcPr>
                    <a:solidFill>
                      <a:schemeClr val="accent1">
                        <a:lumMod val="20000"/>
                        <a:lumOff val="80000"/>
                      </a:schemeClr>
                    </a:solidFill>
                  </a:tcPr>
                </a:tc>
                <a:tc>
                  <a:txBody>
                    <a:bodyPr/>
                    <a:lstStyle/>
                    <a:p>
                      <a:r>
                        <a:rPr lang="en-US" sz="2600" b="0" kern="1200" dirty="0">
                          <a:solidFill>
                            <a:schemeClr val="tx1"/>
                          </a:solidFill>
                          <a:effectLst/>
                          <a:latin typeface="+mn-lt"/>
                          <a:ea typeface="+mn-ea"/>
                          <a:cs typeface="+mn-cs"/>
                        </a:rPr>
                        <a:t>5.26 minutes </a:t>
                      </a:r>
                      <a:endParaRPr lang="en-US" sz="2600" b="0" dirty="0"/>
                    </a:p>
                  </a:txBody>
                  <a:tcPr>
                    <a:solidFill>
                      <a:schemeClr val="accent1">
                        <a:lumMod val="20000"/>
                        <a:lumOff val="80000"/>
                      </a:schemeClr>
                    </a:solidFill>
                  </a:tcPr>
                </a:tc>
                <a:extLst>
                  <a:ext uri="{0D108BD9-81ED-4DB2-BD59-A6C34878D82A}">
                    <a16:rowId xmlns:a16="http://schemas.microsoft.com/office/drawing/2014/main" val="1141762826"/>
                  </a:ext>
                </a:extLst>
              </a:tr>
            </a:tbl>
          </a:graphicData>
        </a:graphic>
      </p:graphicFrame>
    </p:spTree>
    <p:extLst>
      <p:ext uri="{BB962C8B-B14F-4D97-AF65-F5344CB8AC3E}">
        <p14:creationId xmlns:p14="http://schemas.microsoft.com/office/powerpoint/2010/main" val="89161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06" y="201535"/>
            <a:ext cx="9144000" cy="997196"/>
          </a:xfrm>
        </p:spPr>
        <p:txBody>
          <a:bodyPr/>
          <a:lstStyle/>
          <a:p>
            <a:r>
              <a:rPr lang="en-IE" dirty="0"/>
              <a:t>Walkthrough-Calculate Composite SLA for an Application</a:t>
            </a:r>
            <a:endParaRPr lang="en-US" dirty="0"/>
          </a:p>
        </p:txBody>
      </p:sp>
      <p:sp>
        <p:nvSpPr>
          <p:cNvPr id="3" name="Text Placeholder 5">
            <a:extLst>
              <a:ext uri="{FF2B5EF4-FFF2-40B4-BE49-F238E27FC236}">
                <a16:creationId xmlns:a16="http://schemas.microsoft.com/office/drawing/2014/main" id="{36BC3EC9-022A-48C3-8B1B-1C0B9700FE10}"/>
              </a:ext>
            </a:extLst>
          </p:cNvPr>
          <p:cNvSpPr txBox="1">
            <a:spLocks/>
          </p:cNvSpPr>
          <p:nvPr/>
        </p:nvSpPr>
        <p:spPr>
          <a:xfrm>
            <a:off x="586740" y="1893794"/>
            <a:ext cx="11018520" cy="20338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IE" dirty="0"/>
              <a:t>In this walkthrough task we will determine the SLA uptime percentages for each of the services in a sample application and then calculate the composite SLA uptime percentage for our application.</a:t>
            </a:r>
          </a:p>
          <a:p>
            <a:pPr marL="457200" indent="-457200">
              <a:buFont typeface="Arial" panose="020B0604020202020204" pitchFamily="34" charset="0"/>
              <a:buChar char="•"/>
            </a:pPr>
            <a:endParaRPr lang="en-IE" dirty="0"/>
          </a:p>
        </p:txBody>
      </p:sp>
      <p:sp>
        <p:nvSpPr>
          <p:cNvPr id="4" name="Text Placeholder 5">
            <a:extLst>
              <a:ext uri="{FF2B5EF4-FFF2-40B4-BE49-F238E27FC236}">
                <a16:creationId xmlns:a16="http://schemas.microsoft.com/office/drawing/2014/main" id="{E4B6AB1B-CB21-42E0-9C63-04C2A198507E}"/>
              </a:ext>
            </a:extLst>
          </p:cNvPr>
          <p:cNvSpPr txBox="1">
            <a:spLocks/>
          </p:cNvSpPr>
          <p:nvPr/>
        </p:nvSpPr>
        <p:spPr>
          <a:xfrm>
            <a:off x="586740" y="4040851"/>
            <a:ext cx="8526263" cy="21170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You can complete this walkthrough task by completing the steps outlined below, or you can simply read through them, depending on your available time</a:t>
            </a:r>
            <a:endParaRPr lang="en-US" dirty="0"/>
          </a:p>
        </p:txBody>
      </p:sp>
    </p:spTree>
    <p:extLst>
      <p:ext uri="{BB962C8B-B14F-4D97-AF65-F5344CB8AC3E}">
        <p14:creationId xmlns:p14="http://schemas.microsoft.com/office/powerpoint/2010/main" val="203733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033713"/>
            <a:ext cx="10270067" cy="498598"/>
          </a:xfrm>
        </p:spPr>
        <p:txBody>
          <a:bodyPr/>
          <a:lstStyle/>
          <a:p>
            <a:r>
              <a:rPr lang="en-US" dirty="0">
                <a:latin typeface="Segoe UI Semibold (Headings)"/>
              </a:rPr>
              <a:t>Lesson 06: Service lifecycle in Azure</a:t>
            </a:r>
            <a:endParaRPr lang="en-US" dirty="0"/>
          </a:p>
        </p:txBody>
      </p:sp>
    </p:spTree>
    <p:extLst>
      <p:ext uri="{BB962C8B-B14F-4D97-AF65-F5344CB8AC3E}">
        <p14:creationId xmlns:p14="http://schemas.microsoft.com/office/powerpoint/2010/main" val="144771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Public and private preview features</a:t>
            </a:r>
            <a:endParaRPr lang="en-US" dirty="0"/>
          </a:p>
        </p:txBody>
      </p:sp>
      <p:sp>
        <p:nvSpPr>
          <p:cNvPr id="6" name="Text Placeholder 5"/>
          <p:cNvSpPr>
            <a:spLocks noGrp="1"/>
          </p:cNvSpPr>
          <p:nvPr>
            <p:ph type="body" sz="quarter" idx="10"/>
          </p:nvPr>
        </p:nvSpPr>
        <p:spPr>
          <a:xfrm>
            <a:off x="584200" y="1435497"/>
            <a:ext cx="11018520" cy="2942344"/>
          </a:xfrm>
        </p:spPr>
        <p:txBody>
          <a:bodyPr/>
          <a:lstStyle/>
          <a:p>
            <a:r>
              <a:rPr lang="en-IE" dirty="0"/>
              <a:t>Microsoft offer previews of Azure features for evaluation purposes. </a:t>
            </a:r>
          </a:p>
          <a:p>
            <a:r>
              <a:rPr lang="en-IE" dirty="0"/>
              <a:t>With Azure previews, you can test beta and other pre-release features, products, services, software, and regions.</a:t>
            </a:r>
          </a:p>
          <a:p>
            <a:r>
              <a:rPr lang="en-IE" dirty="0"/>
              <a:t>There are two types of Azure preview modes:</a:t>
            </a:r>
          </a:p>
          <a:p>
            <a:pPr lvl="1"/>
            <a:r>
              <a:rPr lang="en-IE" b="1" dirty="0"/>
              <a:t>Private Preview</a:t>
            </a:r>
            <a:r>
              <a:rPr lang="en-IE" dirty="0"/>
              <a:t>: An Azure feature is available to certain Azure customers for evaluation purposes</a:t>
            </a:r>
          </a:p>
          <a:p>
            <a:pPr lvl="1"/>
            <a:r>
              <a:rPr lang="en-IE" b="1" dirty="0"/>
              <a:t>Public Preview</a:t>
            </a:r>
            <a:r>
              <a:rPr lang="en-IE" dirty="0"/>
              <a:t>: An Azure feature is available to all Azure customers for evaluation purposes</a:t>
            </a:r>
          </a:p>
        </p:txBody>
      </p:sp>
    </p:spTree>
    <p:extLst>
      <p:ext uri="{BB962C8B-B14F-4D97-AF65-F5344CB8AC3E}">
        <p14:creationId xmlns:p14="http://schemas.microsoft.com/office/powerpoint/2010/main" val="279237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4694" y="408448"/>
            <a:ext cx="11018520" cy="553998"/>
          </a:xfrm>
        </p:spPr>
        <p:txBody>
          <a:bodyPr/>
          <a:lstStyle/>
          <a:p>
            <a:r>
              <a:rPr lang="en-IE" dirty="0"/>
              <a:t>Accessing preview features</a:t>
            </a:r>
            <a:endParaRPr lang="en-US" dirty="0"/>
          </a:p>
        </p:txBody>
      </p:sp>
      <p:sp>
        <p:nvSpPr>
          <p:cNvPr id="6" name="Text Placeholder 5"/>
          <p:cNvSpPr>
            <a:spLocks noGrp="1"/>
          </p:cNvSpPr>
          <p:nvPr>
            <p:ph type="body" sz="quarter" idx="10"/>
          </p:nvPr>
        </p:nvSpPr>
        <p:spPr>
          <a:xfrm>
            <a:off x="464694" y="1546010"/>
            <a:ext cx="3835457" cy="1903976"/>
          </a:xfrm>
        </p:spPr>
        <p:txBody>
          <a:bodyPr/>
          <a:lstStyle/>
          <a:p>
            <a:r>
              <a:rPr lang="en-US" b="1" dirty="0"/>
              <a:t>Preview - New Services:</a:t>
            </a:r>
          </a:p>
          <a:p>
            <a:pPr marL="457200" indent="-457200">
              <a:buFont typeface="Arial" panose="020B0604020202020204" pitchFamily="34" charset="0"/>
              <a:buChar char="•"/>
            </a:pPr>
            <a:r>
              <a:rPr lang="en-US" sz="2000" dirty="0"/>
              <a:t>Accessible via the Azure Portal</a:t>
            </a:r>
          </a:p>
          <a:p>
            <a:pPr marL="457200" indent="-457200">
              <a:buFont typeface="Arial" panose="020B0604020202020204" pitchFamily="34" charset="0"/>
              <a:buChar char="•"/>
            </a:pPr>
            <a:r>
              <a:rPr lang="en-US" sz="2000" dirty="0"/>
              <a:t>Indicated by the presence of a </a:t>
            </a:r>
            <a:r>
              <a:rPr lang="en-US" sz="2000" b="1" dirty="0"/>
              <a:t>Preview</a:t>
            </a:r>
            <a:r>
              <a:rPr lang="en-US" sz="2000" dirty="0"/>
              <a:t> label on the service</a:t>
            </a:r>
            <a:endParaRPr lang="en-IE" sz="2000" dirty="0"/>
          </a:p>
        </p:txBody>
      </p:sp>
      <p:sp>
        <p:nvSpPr>
          <p:cNvPr id="7" name="Text Placeholder 5">
            <a:extLst>
              <a:ext uri="{FF2B5EF4-FFF2-40B4-BE49-F238E27FC236}">
                <a16:creationId xmlns:a16="http://schemas.microsoft.com/office/drawing/2014/main" id="{FA0077B9-5939-432A-9CE7-CEBF498CBAB0}"/>
              </a:ext>
            </a:extLst>
          </p:cNvPr>
          <p:cNvSpPr txBox="1">
            <a:spLocks/>
          </p:cNvSpPr>
          <p:nvPr/>
        </p:nvSpPr>
        <p:spPr>
          <a:xfrm>
            <a:off x="464694" y="3933151"/>
            <a:ext cx="11357960" cy="137883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b="1" dirty="0"/>
              <a:t>Preview - New Functionality/Features within an existing service:</a:t>
            </a:r>
          </a:p>
          <a:p>
            <a:pPr marL="457200" indent="-457200">
              <a:buFont typeface="Arial" panose="020B0604020202020204" pitchFamily="34" charset="0"/>
              <a:buChar char="•"/>
            </a:pPr>
            <a:r>
              <a:rPr lang="en-IE" dirty="0">
                <a:solidFill>
                  <a:schemeClr val="tx1"/>
                </a:solidFill>
                <a:latin typeface="Segoe UI Light" pitchFamily="34" charset="0"/>
              </a:rPr>
              <a:t>Some preview features are accessible as you deploy, configure and manage an existing service for example Azure Kubernetes cluster version</a:t>
            </a:r>
            <a:endParaRPr lang="en-IE" dirty="0"/>
          </a:p>
        </p:txBody>
      </p:sp>
      <p:pic>
        <p:nvPicPr>
          <p:cNvPr id="4" name="Picture 3" descr="screenshot of the Azure portal and Compute services and Mesh Application highlighted with the presence of the word Preview">
            <a:extLst>
              <a:ext uri="{FF2B5EF4-FFF2-40B4-BE49-F238E27FC236}">
                <a16:creationId xmlns:a16="http://schemas.microsoft.com/office/drawing/2014/main" id="{669C4EE7-6535-4FB1-A387-AF20B4AF7134}"/>
              </a:ext>
            </a:extLst>
          </p:cNvPr>
          <p:cNvPicPr>
            <a:picLocks noChangeAspect="1"/>
          </p:cNvPicPr>
          <p:nvPr/>
        </p:nvPicPr>
        <p:blipFill>
          <a:blip r:embed="rId3"/>
          <a:stretch>
            <a:fillRect/>
          </a:stretch>
        </p:blipFill>
        <p:spPr>
          <a:xfrm>
            <a:off x="4598586" y="1370426"/>
            <a:ext cx="7345763" cy="205857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FBFB14F0-A395-4B76-9680-FA91B4B740E5}"/>
              </a:ext>
            </a:extLst>
          </p:cNvPr>
          <p:cNvPicPr>
            <a:picLocks noChangeAspect="1"/>
          </p:cNvPicPr>
          <p:nvPr/>
        </p:nvPicPr>
        <p:blipFill>
          <a:blip r:embed="rId4"/>
          <a:stretch>
            <a:fillRect/>
          </a:stretch>
        </p:blipFill>
        <p:spPr>
          <a:xfrm>
            <a:off x="570345" y="5569010"/>
            <a:ext cx="11051309" cy="638941"/>
          </a:xfrm>
          <a:prstGeom prst="rect">
            <a:avLst/>
          </a:prstGeom>
        </p:spPr>
      </p:pic>
    </p:spTree>
    <p:extLst>
      <p:ext uri="{BB962C8B-B14F-4D97-AF65-F5344CB8AC3E}">
        <p14:creationId xmlns:p14="http://schemas.microsoft.com/office/powerpoint/2010/main" val="222673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Accessing Azure Portal Preview</a:t>
            </a:r>
            <a:endParaRPr lang="en-US" dirty="0"/>
          </a:p>
        </p:txBody>
      </p:sp>
      <p:sp>
        <p:nvSpPr>
          <p:cNvPr id="6" name="Text Placeholder 5"/>
          <p:cNvSpPr>
            <a:spLocks noGrp="1"/>
          </p:cNvSpPr>
          <p:nvPr>
            <p:ph type="body" sz="quarter" idx="10"/>
          </p:nvPr>
        </p:nvSpPr>
        <p:spPr>
          <a:xfrm>
            <a:off x="586390" y="1434370"/>
            <a:ext cx="11357960" cy="2179058"/>
          </a:xfrm>
        </p:spPr>
        <p:txBody>
          <a:bodyPr/>
          <a:lstStyle/>
          <a:p>
            <a:pPr marL="457200" indent="-457200">
              <a:buFont typeface="Arial" panose="020B0604020202020204" pitchFamily="34" charset="0"/>
              <a:buChar char="•"/>
            </a:pPr>
            <a:r>
              <a:rPr lang="en-IE" dirty="0"/>
              <a:t>You can access preview features that are specific to the Azure Portal from the </a:t>
            </a:r>
            <a:r>
              <a:rPr lang="en-IE" dirty="0">
                <a:hlinkClick r:id="rId3"/>
              </a:rPr>
              <a:t>https://preview.portal.azure.com</a:t>
            </a:r>
            <a:r>
              <a:rPr lang="en-IE" dirty="0"/>
              <a:t> page. </a:t>
            </a:r>
          </a:p>
          <a:p>
            <a:pPr marL="457200" indent="-457200">
              <a:buFont typeface="Arial" panose="020B0604020202020204" pitchFamily="34" charset="0"/>
              <a:buChar char="•"/>
            </a:pPr>
            <a:r>
              <a:rPr lang="en-IE" dirty="0"/>
              <a:t>Typical portal preview features provide performance, navigation, and accessibility improvements to the Azure portal interface.</a:t>
            </a:r>
          </a:p>
          <a:p>
            <a:pPr lvl="1"/>
            <a:endParaRPr lang="en-IE" dirty="0"/>
          </a:p>
        </p:txBody>
      </p:sp>
      <p:pic>
        <p:nvPicPr>
          <p:cNvPr id="5" name="Picture 4" descr="Illustration of a face with speech bubbles depicting feedback and commentary">
            <a:extLst>
              <a:ext uri="{FF2B5EF4-FFF2-40B4-BE49-F238E27FC236}">
                <a16:creationId xmlns:a16="http://schemas.microsoft.com/office/drawing/2014/main" id="{63651695-4632-4978-84C3-2FF6BB65522A}"/>
              </a:ext>
            </a:extLst>
          </p:cNvPr>
          <p:cNvPicPr>
            <a:picLocks noChangeAspect="1"/>
          </p:cNvPicPr>
          <p:nvPr/>
        </p:nvPicPr>
        <p:blipFill>
          <a:blip r:embed="rId4"/>
          <a:stretch>
            <a:fillRect/>
          </a:stretch>
        </p:blipFill>
        <p:spPr>
          <a:xfrm>
            <a:off x="8962764" y="4036600"/>
            <a:ext cx="2728131" cy="1387030"/>
          </a:xfrm>
          <a:prstGeom prst="rect">
            <a:avLst/>
          </a:prstGeom>
        </p:spPr>
      </p:pic>
      <p:sp>
        <p:nvSpPr>
          <p:cNvPr id="7" name="Text Placeholder 5">
            <a:extLst>
              <a:ext uri="{FF2B5EF4-FFF2-40B4-BE49-F238E27FC236}">
                <a16:creationId xmlns:a16="http://schemas.microsoft.com/office/drawing/2014/main" id="{1BC9661F-9BB8-47FB-B86E-27FDE65465D8}"/>
              </a:ext>
            </a:extLst>
          </p:cNvPr>
          <p:cNvSpPr txBox="1">
            <a:spLocks/>
          </p:cNvSpPr>
          <p:nvPr/>
        </p:nvSpPr>
        <p:spPr>
          <a:xfrm>
            <a:off x="586390" y="3394364"/>
            <a:ext cx="8096291" cy="2671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E" dirty="0"/>
          </a:p>
          <a:p>
            <a:r>
              <a:rPr lang="en-IE" dirty="0"/>
              <a:t>Providing Feedback</a:t>
            </a:r>
          </a:p>
          <a:p>
            <a:pPr marL="571500" lvl="1" indent="-342900">
              <a:buFont typeface="Arial" panose="020B0604020202020204" pitchFamily="34" charset="0"/>
              <a:buChar char="•"/>
            </a:pPr>
            <a:r>
              <a:rPr lang="en-IE" dirty="0"/>
              <a:t>Typical portal preview features provide performance, navigation, </a:t>
            </a:r>
          </a:p>
          <a:p>
            <a:pPr lvl="1"/>
            <a:r>
              <a:rPr lang="en-IE" dirty="0"/>
              <a:t>     and accessibility improvements to the Azure portal interface</a:t>
            </a:r>
          </a:p>
          <a:p>
            <a:pPr marL="571500" lvl="1" indent="-342900">
              <a:buFont typeface="Arial" panose="020B0604020202020204" pitchFamily="34" charset="0"/>
              <a:buChar char="•"/>
            </a:pPr>
            <a:r>
              <a:rPr lang="en-IE" dirty="0"/>
              <a:t>Feedback on the portal preview features can be submitted by sending a smile in the portal or by posting ideas and suggestions on the Azure Portal Feedback Forum</a:t>
            </a:r>
          </a:p>
        </p:txBody>
      </p:sp>
    </p:spTree>
    <p:extLst>
      <p:ext uri="{BB962C8B-B14F-4D97-AF65-F5344CB8AC3E}">
        <p14:creationId xmlns:p14="http://schemas.microsoft.com/office/powerpoint/2010/main" val="353026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General Availability</a:t>
            </a:r>
          </a:p>
        </p:txBody>
      </p:sp>
      <p:sp>
        <p:nvSpPr>
          <p:cNvPr id="6" name="Text Placeholder 5"/>
          <p:cNvSpPr>
            <a:spLocks noGrp="1"/>
          </p:cNvSpPr>
          <p:nvPr>
            <p:ph type="body" sz="quarter" idx="10"/>
          </p:nvPr>
        </p:nvSpPr>
        <p:spPr>
          <a:xfrm>
            <a:off x="588262" y="1298903"/>
            <a:ext cx="6371337" cy="5773888"/>
          </a:xfrm>
        </p:spPr>
        <p:txBody>
          <a:bodyPr/>
          <a:lstStyle/>
          <a:p>
            <a:pPr marL="457200" indent="-457200">
              <a:buFont typeface="Arial" panose="020B0604020202020204" pitchFamily="34" charset="0"/>
              <a:buChar char="•"/>
            </a:pPr>
            <a:r>
              <a:rPr lang="en-IE" dirty="0"/>
              <a:t>Once a feature is evaluated and tested successfully, it might be released to customers as part of Azure's default product, service, or feature set</a:t>
            </a:r>
          </a:p>
          <a:p>
            <a:pPr marL="457200" indent="-457200">
              <a:buFont typeface="Arial" panose="020B0604020202020204" pitchFamily="34" charset="0"/>
              <a:buChar char="•"/>
            </a:pPr>
            <a:r>
              <a:rPr lang="en-IE" dirty="0"/>
              <a:t>Bugs for features and products go through their lifecycle as in the graphic across.</a:t>
            </a:r>
          </a:p>
          <a:p>
            <a:pPr marL="457200" indent="-457200">
              <a:buFont typeface="Arial" panose="020B0604020202020204" pitchFamily="34" charset="0"/>
              <a:buChar char="•"/>
            </a:pPr>
            <a:r>
              <a:rPr lang="en-IE" dirty="0"/>
              <a:t>Once the feature meets a specific criteria the feature is released to all Azure customers, and this release is referred to </a:t>
            </a:r>
            <a:r>
              <a:rPr lang="en-IE" i="1" dirty="0"/>
              <a:t>general availability.</a:t>
            </a:r>
            <a:endParaRPr lang="en-IE" dirty="0"/>
          </a:p>
        </p:txBody>
      </p:sp>
      <p:pic>
        <p:nvPicPr>
          <p:cNvPr id="4" name="Picture 3" descr="lifecycle of a feature bug image">
            <a:extLst>
              <a:ext uri="{FF2B5EF4-FFF2-40B4-BE49-F238E27FC236}">
                <a16:creationId xmlns:a16="http://schemas.microsoft.com/office/drawing/2014/main" id="{9FB0A6DA-5D3B-49F3-9DB8-A79AF7623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154" y="1011198"/>
            <a:ext cx="3367583" cy="5481676"/>
          </a:xfrm>
          <a:prstGeom prst="rect">
            <a:avLst/>
          </a:prstGeom>
        </p:spPr>
      </p:pic>
    </p:spTree>
    <p:extLst>
      <p:ext uri="{BB962C8B-B14F-4D97-AF65-F5344CB8AC3E}">
        <p14:creationId xmlns:p14="http://schemas.microsoft.com/office/powerpoint/2010/main" val="31606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Lesson 02: Azure subscriptions</a:t>
            </a:r>
            <a:endParaRPr lang="en-US" dirty="0"/>
          </a:p>
        </p:txBody>
      </p:sp>
    </p:spTree>
    <p:extLst>
      <p:ext uri="{BB962C8B-B14F-4D97-AF65-F5344CB8AC3E}">
        <p14:creationId xmlns:p14="http://schemas.microsoft.com/office/powerpoint/2010/main" val="246374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423333"/>
            <a:ext cx="11018520" cy="553998"/>
          </a:xfrm>
        </p:spPr>
        <p:txBody>
          <a:bodyPr/>
          <a:lstStyle/>
          <a:p>
            <a:r>
              <a:rPr lang="en-US" dirty="0"/>
              <a:t>Monitoring feature updates</a:t>
            </a:r>
          </a:p>
        </p:txBody>
      </p:sp>
      <p:sp>
        <p:nvSpPr>
          <p:cNvPr id="6" name="Text Placeholder 5"/>
          <p:cNvSpPr>
            <a:spLocks noGrp="1"/>
          </p:cNvSpPr>
          <p:nvPr>
            <p:ph type="body" sz="quarter" idx="10"/>
          </p:nvPr>
        </p:nvSpPr>
        <p:spPr>
          <a:xfrm>
            <a:off x="586390" y="1434370"/>
            <a:ext cx="11018520" cy="2917722"/>
          </a:xfrm>
        </p:spPr>
        <p:txBody>
          <a:bodyPr/>
          <a:lstStyle/>
          <a:p>
            <a:pPr marL="457200" indent="-457200">
              <a:buFont typeface="Arial" panose="020B0604020202020204" pitchFamily="34" charset="0"/>
              <a:buChar char="•"/>
            </a:pPr>
            <a:r>
              <a:rPr lang="en-IE" dirty="0"/>
              <a:t>Information about the latest updates to Azure products, services, and features, and product roadmaps, and announcements are available at </a:t>
            </a:r>
            <a:r>
              <a:rPr lang="en-IE" dirty="0">
                <a:hlinkClick r:id="rId3"/>
              </a:rPr>
              <a:t>Azure updates</a:t>
            </a:r>
            <a:r>
              <a:rPr lang="en-IE" dirty="0"/>
              <a:t> </a:t>
            </a:r>
          </a:p>
          <a:p>
            <a:pPr marL="457200" indent="-457200">
              <a:buFont typeface="Arial" panose="020B0604020202020204" pitchFamily="34" charset="0"/>
              <a:buChar char="•"/>
            </a:pPr>
            <a:r>
              <a:rPr lang="en-IE" dirty="0"/>
              <a:t>Azure updates page:</a:t>
            </a:r>
          </a:p>
          <a:p>
            <a:pPr marL="800100" lvl="1" indent="-342900">
              <a:buFont typeface="Arial" panose="020B0604020202020204" pitchFamily="34" charset="0"/>
              <a:buChar char="•"/>
            </a:pPr>
            <a:r>
              <a:rPr lang="en-IE" dirty="0"/>
              <a:t>View details about all Azure updates</a:t>
            </a:r>
          </a:p>
          <a:p>
            <a:pPr marL="800100" lvl="1" indent="-342900">
              <a:buFont typeface="Arial" panose="020B0604020202020204" pitchFamily="34" charset="0"/>
              <a:buChar char="•"/>
            </a:pPr>
            <a:r>
              <a:rPr lang="en-IE" dirty="0"/>
              <a:t>See which updates are in general availability, preview, or development</a:t>
            </a:r>
          </a:p>
          <a:p>
            <a:pPr marL="800100" lvl="1" indent="-342900">
              <a:buFont typeface="Arial" panose="020B0604020202020204" pitchFamily="34" charset="0"/>
              <a:buChar char="•"/>
            </a:pPr>
            <a:r>
              <a:rPr lang="en-IE" dirty="0"/>
              <a:t>Subscribe to Azure update notifications by RSS</a:t>
            </a:r>
          </a:p>
        </p:txBody>
      </p:sp>
    </p:spTree>
    <p:extLst>
      <p:ext uri="{BB962C8B-B14F-4D97-AF65-F5344CB8AC3E}">
        <p14:creationId xmlns:p14="http://schemas.microsoft.com/office/powerpoint/2010/main" val="99013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06" y="700133"/>
            <a:ext cx="9144000" cy="498598"/>
          </a:xfrm>
        </p:spPr>
        <p:txBody>
          <a:bodyPr/>
          <a:lstStyle/>
          <a:p>
            <a:r>
              <a:rPr lang="en-IE" dirty="0"/>
              <a:t>Walkthrough-Access Azure Preview features</a:t>
            </a:r>
            <a:endParaRPr lang="en-US" dirty="0"/>
          </a:p>
        </p:txBody>
      </p:sp>
      <p:sp>
        <p:nvSpPr>
          <p:cNvPr id="3" name="Text Placeholder 5">
            <a:extLst>
              <a:ext uri="{FF2B5EF4-FFF2-40B4-BE49-F238E27FC236}">
                <a16:creationId xmlns:a16="http://schemas.microsoft.com/office/drawing/2014/main" id="{36BC3EC9-022A-48C3-8B1B-1C0B9700FE10}"/>
              </a:ext>
            </a:extLst>
          </p:cNvPr>
          <p:cNvSpPr txBox="1">
            <a:spLocks/>
          </p:cNvSpPr>
          <p:nvPr/>
        </p:nvSpPr>
        <p:spPr>
          <a:xfrm>
            <a:off x="586740" y="1893794"/>
            <a:ext cx="11018520" cy="20338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IE" dirty="0"/>
              <a:t>In this walkthrough task we will access preview services and features in Azure and then identify preview service and feature information, and latest information on the Azure Updates.</a:t>
            </a:r>
          </a:p>
          <a:p>
            <a:pPr marL="457200" indent="-457200">
              <a:buFont typeface="Arial" panose="020B0604020202020204" pitchFamily="34" charset="0"/>
              <a:buChar char="•"/>
            </a:pPr>
            <a:endParaRPr lang="en-IE" dirty="0"/>
          </a:p>
        </p:txBody>
      </p:sp>
      <p:sp>
        <p:nvSpPr>
          <p:cNvPr id="4" name="Text Placeholder 5">
            <a:extLst>
              <a:ext uri="{FF2B5EF4-FFF2-40B4-BE49-F238E27FC236}">
                <a16:creationId xmlns:a16="http://schemas.microsoft.com/office/drawing/2014/main" id="{E4B6AB1B-CB21-42E0-9C63-04C2A198507E}"/>
              </a:ext>
            </a:extLst>
          </p:cNvPr>
          <p:cNvSpPr txBox="1">
            <a:spLocks/>
          </p:cNvSpPr>
          <p:nvPr/>
        </p:nvSpPr>
        <p:spPr>
          <a:xfrm>
            <a:off x="586740" y="4040851"/>
            <a:ext cx="8526263" cy="21170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You can complete this walkthrough task by completing the steps outlined below, or you can simply read through them, depending on your available time</a:t>
            </a:r>
            <a:endParaRPr lang="en-US" dirty="0"/>
          </a:p>
        </p:txBody>
      </p:sp>
    </p:spTree>
    <p:extLst>
      <p:ext uri="{BB962C8B-B14F-4D97-AF65-F5344CB8AC3E}">
        <p14:creationId xmlns:p14="http://schemas.microsoft.com/office/powerpoint/2010/main" val="400143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033713"/>
            <a:ext cx="10270067" cy="498598"/>
          </a:xfrm>
        </p:spPr>
        <p:txBody>
          <a:bodyPr/>
          <a:lstStyle/>
          <a:p>
            <a:r>
              <a:rPr lang="en-US" dirty="0">
                <a:latin typeface="Segoe UI Semibold (Headings)"/>
              </a:rPr>
              <a:t>Lesson 07: Module 4 review questions</a:t>
            </a:r>
            <a:endParaRPr lang="en-US" dirty="0"/>
          </a:p>
        </p:txBody>
      </p:sp>
    </p:spTree>
    <p:extLst>
      <p:ext uri="{BB962C8B-B14F-4D97-AF65-F5344CB8AC3E}">
        <p14:creationId xmlns:p14="http://schemas.microsoft.com/office/powerpoint/2010/main" val="169325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4 review questions</a:t>
            </a:r>
          </a:p>
        </p:txBody>
      </p:sp>
      <p:sp>
        <p:nvSpPr>
          <p:cNvPr id="6" name="Text Placeholder 5"/>
          <p:cNvSpPr>
            <a:spLocks noGrp="1"/>
          </p:cNvSpPr>
          <p:nvPr>
            <p:ph type="body" sz="quarter" idx="10"/>
          </p:nvPr>
        </p:nvSpPr>
        <p:spPr>
          <a:xfrm>
            <a:off x="586390" y="1434370"/>
            <a:ext cx="11018520" cy="1465016"/>
          </a:xfrm>
        </p:spPr>
        <p:txBody>
          <a:bodyPr/>
          <a:lstStyle/>
          <a:p>
            <a:pPr marL="514350" indent="-514350">
              <a:buFont typeface="+mj-lt"/>
              <a:buAutoNum type="arabicPeriod"/>
            </a:pPr>
            <a:r>
              <a:rPr lang="en-IE" dirty="0"/>
              <a:t>What is an Azure subscription?</a:t>
            </a:r>
          </a:p>
          <a:p>
            <a:pPr marL="514350" indent="-514350">
              <a:buFont typeface="+mj-lt"/>
              <a:buAutoNum type="arabicPeriod"/>
            </a:pPr>
            <a:r>
              <a:rPr lang="en-IE" dirty="0"/>
              <a:t>What are </a:t>
            </a:r>
            <a:r>
              <a:rPr lang="en-IE"/>
              <a:t>some of the </a:t>
            </a:r>
            <a:r>
              <a:rPr lang="en-IE" dirty="0"/>
              <a:t>factors affecting costs?</a:t>
            </a:r>
          </a:p>
          <a:p>
            <a:pPr marL="514350" indent="-514350">
              <a:buFont typeface="+mj-lt"/>
              <a:buAutoNum type="arabicPeriod"/>
            </a:pPr>
            <a:r>
              <a:rPr lang="en-IE" dirty="0"/>
              <a:t>What four paid plan types are available with Azure?</a:t>
            </a:r>
          </a:p>
        </p:txBody>
      </p:sp>
    </p:spTree>
    <p:extLst>
      <p:ext uri="{BB962C8B-B14F-4D97-AF65-F5344CB8AC3E}">
        <p14:creationId xmlns:p14="http://schemas.microsoft.com/office/powerpoint/2010/main" val="340775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subscriptions</a:t>
            </a:r>
          </a:p>
        </p:txBody>
      </p:sp>
      <p:sp>
        <p:nvSpPr>
          <p:cNvPr id="6" name="Text Placeholder 5"/>
          <p:cNvSpPr>
            <a:spLocks noGrp="1"/>
          </p:cNvSpPr>
          <p:nvPr>
            <p:ph type="body" sz="quarter" idx="10"/>
          </p:nvPr>
        </p:nvSpPr>
        <p:spPr>
          <a:xfrm>
            <a:off x="584200" y="1092466"/>
            <a:ext cx="11018520" cy="1200329"/>
          </a:xfrm>
        </p:spPr>
        <p:txBody>
          <a:bodyPr/>
          <a:lstStyle/>
          <a:p>
            <a:r>
              <a:rPr lang="en-IE" sz="2600" dirty="0"/>
              <a:t>An Azure subscription provides you with authenticated and authorized access to Azure products and services and allows you to provision resources on Azure. It is a logical unit of Azure services that links to an Azure account.</a:t>
            </a:r>
          </a:p>
        </p:txBody>
      </p:sp>
      <p:sp>
        <p:nvSpPr>
          <p:cNvPr id="4" name="Text Placeholder 5">
            <a:extLst>
              <a:ext uri="{FF2B5EF4-FFF2-40B4-BE49-F238E27FC236}">
                <a16:creationId xmlns:a16="http://schemas.microsoft.com/office/drawing/2014/main" id="{577684E5-A912-4902-B622-363A3EE4A5ED}"/>
              </a:ext>
            </a:extLst>
          </p:cNvPr>
          <p:cNvSpPr txBox="1">
            <a:spLocks/>
          </p:cNvSpPr>
          <p:nvPr/>
        </p:nvSpPr>
        <p:spPr>
          <a:xfrm>
            <a:off x="584200" y="4903759"/>
            <a:ext cx="11018520"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600" dirty="0"/>
              <a:t>Azure offers free and paid subscription options to suit different needs and requirements. An account can have one subscription or multiple subscriptions that have different billing models, and to which you apply different access-management policies.</a:t>
            </a:r>
          </a:p>
        </p:txBody>
      </p:sp>
      <p:pic>
        <p:nvPicPr>
          <p:cNvPr id="3" name="Picture 2" descr="A bidirectional arrow labeled authentication and authorization connects Azure subscriptions to an Azure account.">
            <a:extLst>
              <a:ext uri="{FF2B5EF4-FFF2-40B4-BE49-F238E27FC236}">
                <a16:creationId xmlns:a16="http://schemas.microsoft.com/office/drawing/2014/main" id="{0A5DA279-E6E8-40C4-AB9C-50FBD543E30C}"/>
              </a:ext>
            </a:extLst>
          </p:cNvPr>
          <p:cNvPicPr>
            <a:picLocks noChangeAspect="1"/>
          </p:cNvPicPr>
          <p:nvPr/>
        </p:nvPicPr>
        <p:blipFill>
          <a:blip r:embed="rId3"/>
          <a:stretch>
            <a:fillRect/>
          </a:stretch>
        </p:blipFill>
        <p:spPr>
          <a:xfrm>
            <a:off x="1966426" y="2466691"/>
            <a:ext cx="8254068" cy="2437068"/>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Subscription uses and options</a:t>
            </a:r>
          </a:p>
        </p:txBody>
      </p:sp>
      <p:sp>
        <p:nvSpPr>
          <p:cNvPr id="6" name="Text Placeholder 5"/>
          <p:cNvSpPr>
            <a:spLocks noGrp="1"/>
          </p:cNvSpPr>
          <p:nvPr>
            <p:ph type="body" sz="quarter" idx="10"/>
          </p:nvPr>
        </p:nvSpPr>
        <p:spPr>
          <a:xfrm>
            <a:off x="584200" y="1435497"/>
            <a:ext cx="11018520" cy="3681008"/>
          </a:xfrm>
        </p:spPr>
        <p:txBody>
          <a:bodyPr/>
          <a:lstStyle/>
          <a:p>
            <a:r>
              <a:rPr lang="en-IE" dirty="0"/>
              <a:t>You can use Azure subscriptions to define boundaries around Azure products, services, and resources. </a:t>
            </a:r>
          </a:p>
          <a:p>
            <a:r>
              <a:rPr lang="en-IE" dirty="0"/>
              <a:t>Two types of subscription boundaries that you can use:</a:t>
            </a:r>
          </a:p>
          <a:p>
            <a:pPr lvl="1"/>
            <a:r>
              <a:rPr lang="en-IE" dirty="0"/>
              <a:t>Billing boundary. This subscription type determines how an Azure account is billed for using Azure. You can create multiple subscriptions for different types of billing requirements.</a:t>
            </a:r>
          </a:p>
          <a:p>
            <a:pPr lvl="1"/>
            <a:r>
              <a:rPr lang="en-IE" dirty="0"/>
              <a:t>Access control boundary. Azure will apply access management policies at the subscription level, and you can create separate subscriptions to reflect different organizational structures. </a:t>
            </a:r>
          </a:p>
          <a:p>
            <a:r>
              <a:rPr lang="en-IE" dirty="0"/>
              <a:t>Several other subscription types to choose from include the Free account and Pay-As-You-Go.</a:t>
            </a:r>
          </a:p>
        </p:txBody>
      </p:sp>
    </p:spTree>
    <p:extLst>
      <p:ext uri="{BB962C8B-B14F-4D97-AF65-F5344CB8AC3E}">
        <p14:creationId xmlns:p14="http://schemas.microsoft.com/office/powerpoint/2010/main" val="102182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6350" y="465256"/>
            <a:ext cx="11018520" cy="553998"/>
          </a:xfrm>
        </p:spPr>
        <p:txBody>
          <a:bodyPr/>
          <a:lstStyle/>
          <a:p>
            <a:r>
              <a:rPr lang="en-US" b="1" dirty="0"/>
              <a:t>Management groups</a:t>
            </a:r>
            <a:endParaRPr lang="en-US" dirty="0"/>
          </a:p>
        </p:txBody>
      </p:sp>
      <p:sp>
        <p:nvSpPr>
          <p:cNvPr id="6" name="Text Placeholder 5"/>
          <p:cNvSpPr>
            <a:spLocks noGrp="1"/>
          </p:cNvSpPr>
          <p:nvPr>
            <p:ph type="body" sz="quarter" idx="10"/>
          </p:nvPr>
        </p:nvSpPr>
        <p:spPr>
          <a:xfrm>
            <a:off x="446350" y="1101801"/>
            <a:ext cx="3960758" cy="5548183"/>
          </a:xfrm>
        </p:spPr>
        <p:txBody>
          <a:bodyPr/>
          <a:lstStyle/>
          <a:p>
            <a:r>
              <a:rPr lang="en-US" sz="2600" i="1" dirty="0"/>
              <a:t>Azure Management groups </a:t>
            </a:r>
            <a:r>
              <a:rPr lang="en-US" sz="2600" dirty="0"/>
              <a:t>are containers for managing access, policies, and compliance across multiple Azure subscriptions</a:t>
            </a:r>
          </a:p>
          <a:p>
            <a:r>
              <a:rPr lang="en-US" sz="2600" dirty="0"/>
              <a:t> </a:t>
            </a:r>
            <a:r>
              <a:rPr lang="en-US" sz="2600" i="1" dirty="0"/>
              <a:t>Management groups </a:t>
            </a:r>
            <a:r>
              <a:rPr lang="en-US" sz="2600" dirty="0"/>
              <a:t>allow you to order your Azure resources hierarchically into collections, which provide a further level of classification beyond subscriptions.</a:t>
            </a:r>
          </a:p>
        </p:txBody>
      </p:sp>
      <p:pic>
        <p:nvPicPr>
          <p:cNvPr id="4" name="Picture 3" descr="A picture containing screenshot&#10;&#10;Description automatically generated">
            <a:extLst>
              <a:ext uri="{FF2B5EF4-FFF2-40B4-BE49-F238E27FC236}">
                <a16:creationId xmlns:a16="http://schemas.microsoft.com/office/drawing/2014/main" id="{559F0BEF-4227-4530-985A-1531FDEF0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3309" y="1019254"/>
            <a:ext cx="7555158" cy="5630730"/>
          </a:xfrm>
          <a:prstGeom prst="rect">
            <a:avLst/>
          </a:prstGeom>
        </p:spPr>
      </p:pic>
    </p:spTree>
    <p:extLst>
      <p:ext uri="{BB962C8B-B14F-4D97-AF65-F5344CB8AC3E}">
        <p14:creationId xmlns:p14="http://schemas.microsoft.com/office/powerpoint/2010/main" val="422335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6350" y="465256"/>
            <a:ext cx="11018520" cy="553998"/>
          </a:xfrm>
        </p:spPr>
        <p:txBody>
          <a:bodyPr/>
          <a:lstStyle/>
          <a:p>
            <a:r>
              <a:rPr lang="en-US" b="1" dirty="0"/>
              <a:t>Object Hierarchy</a:t>
            </a:r>
            <a:endParaRPr lang="en-US" dirty="0"/>
          </a:p>
        </p:txBody>
      </p:sp>
      <p:sp>
        <p:nvSpPr>
          <p:cNvPr id="6" name="Text Placeholder 5"/>
          <p:cNvSpPr>
            <a:spLocks noGrp="1"/>
          </p:cNvSpPr>
          <p:nvPr>
            <p:ph type="body" sz="quarter" idx="10"/>
          </p:nvPr>
        </p:nvSpPr>
        <p:spPr>
          <a:xfrm>
            <a:off x="446349" y="1101801"/>
            <a:ext cx="10654041" cy="430887"/>
          </a:xfrm>
        </p:spPr>
        <p:txBody>
          <a:bodyPr/>
          <a:lstStyle/>
          <a:p>
            <a:pPr marL="0" indent="0">
              <a:buNone/>
            </a:pPr>
            <a:r>
              <a:rPr lang="en-IE" dirty="0"/>
              <a:t>The organizing structure for resources in Azure has four levels:</a:t>
            </a:r>
          </a:p>
        </p:txBody>
      </p:sp>
      <p:pic>
        <p:nvPicPr>
          <p:cNvPr id="3" name="Picture 2" descr="Image of four levels of hierarchy of objects in Azure in a tree structure, with Management groups at the top, below that lies subscriptions. Then below that are resource groups, and belowhat are individual resource objects such as VMs, VNET and other items">
            <a:extLst>
              <a:ext uri="{FF2B5EF4-FFF2-40B4-BE49-F238E27FC236}">
                <a16:creationId xmlns:a16="http://schemas.microsoft.com/office/drawing/2014/main" id="{7ADCCD3E-0751-4317-A649-F3E1DE856404}"/>
              </a:ext>
            </a:extLst>
          </p:cNvPr>
          <p:cNvPicPr>
            <a:picLocks noChangeAspect="1"/>
          </p:cNvPicPr>
          <p:nvPr/>
        </p:nvPicPr>
        <p:blipFill>
          <a:blip r:embed="rId3"/>
          <a:stretch>
            <a:fillRect/>
          </a:stretch>
        </p:blipFill>
        <p:spPr>
          <a:xfrm>
            <a:off x="1851442" y="1687806"/>
            <a:ext cx="7611535" cy="4726116"/>
          </a:xfrm>
          <a:prstGeom prst="rect">
            <a:avLst/>
          </a:prstGeom>
        </p:spPr>
      </p:pic>
    </p:spTree>
    <p:extLst>
      <p:ext uri="{BB962C8B-B14F-4D97-AF65-F5344CB8AC3E}">
        <p14:creationId xmlns:p14="http://schemas.microsoft.com/office/powerpoint/2010/main" val="27361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06" y="201535"/>
            <a:ext cx="9144000" cy="997196"/>
          </a:xfrm>
        </p:spPr>
        <p:txBody>
          <a:bodyPr/>
          <a:lstStyle/>
          <a:p>
            <a:r>
              <a:rPr lang="en-IE" dirty="0"/>
              <a:t>Walkthrough-Manage Subscriptions and Management groups</a:t>
            </a:r>
            <a:endParaRPr lang="en-US" dirty="0"/>
          </a:p>
        </p:txBody>
      </p:sp>
      <p:sp>
        <p:nvSpPr>
          <p:cNvPr id="3" name="Text Placeholder 5">
            <a:extLst>
              <a:ext uri="{FF2B5EF4-FFF2-40B4-BE49-F238E27FC236}">
                <a16:creationId xmlns:a16="http://schemas.microsoft.com/office/drawing/2014/main" id="{36BC3EC9-022A-48C3-8B1B-1C0B9700FE10}"/>
              </a:ext>
            </a:extLst>
          </p:cNvPr>
          <p:cNvSpPr txBox="1">
            <a:spLocks/>
          </p:cNvSpPr>
          <p:nvPr/>
        </p:nvSpPr>
        <p:spPr>
          <a:xfrm>
            <a:off x="586740" y="1395196"/>
            <a:ext cx="11018520" cy="273546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IE" dirty="0"/>
              <a:t>In this walkthrough task we will create Azure Subscriptions and create Management groups to manage those subscriptions. We will then elevate the logged in user account access and add our subscriptions to our Management groups. We will then assign an Azure Policy for allowed locations to a Management group and subscription. We will then delete an Azure Subscription and delete the Management groups.</a:t>
            </a:r>
          </a:p>
          <a:p>
            <a:pPr marL="457200" indent="-457200">
              <a:buFont typeface="Arial" panose="020B0604020202020204" pitchFamily="34" charset="0"/>
              <a:buChar char="•"/>
            </a:pPr>
            <a:endParaRPr lang="en-IE" dirty="0"/>
          </a:p>
        </p:txBody>
      </p:sp>
      <p:sp>
        <p:nvSpPr>
          <p:cNvPr id="4" name="Text Placeholder 5">
            <a:extLst>
              <a:ext uri="{FF2B5EF4-FFF2-40B4-BE49-F238E27FC236}">
                <a16:creationId xmlns:a16="http://schemas.microsoft.com/office/drawing/2014/main" id="{E4B6AB1B-CB21-42E0-9C63-04C2A198507E}"/>
              </a:ext>
            </a:extLst>
          </p:cNvPr>
          <p:cNvSpPr txBox="1">
            <a:spLocks/>
          </p:cNvSpPr>
          <p:nvPr/>
        </p:nvSpPr>
        <p:spPr>
          <a:xfrm>
            <a:off x="586740" y="4740984"/>
            <a:ext cx="8526263" cy="211701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IE" dirty="0"/>
              <a:t>You can complete this walkthrough task by completing the steps outlined below, or you can simply read through them, depending on your available time</a:t>
            </a:r>
            <a:endParaRPr lang="en-US" dirty="0"/>
          </a:p>
        </p:txBody>
      </p:sp>
    </p:spTree>
    <p:extLst>
      <p:ext uri="{BB962C8B-B14F-4D97-AF65-F5344CB8AC3E}">
        <p14:creationId xmlns:p14="http://schemas.microsoft.com/office/powerpoint/2010/main" val="393841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16-9_Illustration_2018_Cloud_011</Template>
  <TotalTime>186</TotalTime>
  <Words>8850</Words>
  <Application>Microsoft Office PowerPoint</Application>
  <PresentationFormat>Widescreen</PresentationFormat>
  <Paragraphs>764</Paragraphs>
  <Slides>43</Slides>
  <Notes>43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vt:lpstr>
      <vt:lpstr>Consolas</vt:lpstr>
      <vt:lpstr>Segoe UI</vt:lpstr>
      <vt:lpstr>Segoe UI Light</vt:lpstr>
      <vt:lpstr>Segoe UI Semibold</vt:lpstr>
      <vt:lpstr>Segoe UI Semibold (Headings)</vt:lpstr>
      <vt:lpstr>Segoe UI Semilight</vt:lpstr>
      <vt:lpstr>Wingdings</vt:lpstr>
      <vt:lpstr>WHITE TEMPLATE</vt:lpstr>
      <vt:lpstr>SOFT BLACK TEMPLATE</vt:lpstr>
      <vt:lpstr>AZ-900T01 Module 04:  Azure pricing and support</vt:lpstr>
      <vt:lpstr>Lesson 01: Learning objectives</vt:lpstr>
      <vt:lpstr>Module 4 – Learning objectives</vt:lpstr>
      <vt:lpstr>Lesson 02: Azure subscriptions</vt:lpstr>
      <vt:lpstr>Azure subscriptions</vt:lpstr>
      <vt:lpstr>Subscription uses and options</vt:lpstr>
      <vt:lpstr>Management groups</vt:lpstr>
      <vt:lpstr>Object Hierarchy</vt:lpstr>
      <vt:lpstr>Walkthrough-Manage Subscriptions and Management groups</vt:lpstr>
      <vt:lpstr>Lesson 03: Planning and managing costs</vt:lpstr>
      <vt:lpstr>Purchasing Azure products and services</vt:lpstr>
      <vt:lpstr>Azure free account</vt:lpstr>
      <vt:lpstr>Factors affecting costs</vt:lpstr>
      <vt:lpstr>Zones for Billing Purposes</vt:lpstr>
      <vt:lpstr>Pricing calculator</vt:lpstr>
      <vt:lpstr>Demo: Generate an Azure Pricing Calculator estimate</vt:lpstr>
      <vt:lpstr>Walkthrough-Generate an Azure Pricing Calculator estimate</vt:lpstr>
      <vt:lpstr>Total cost of ownership (TCO) calculator</vt:lpstr>
      <vt:lpstr>Demo: Generate an Azure TCO Calculator cost comparison report</vt:lpstr>
      <vt:lpstr>Walkthrough-Generate an Azure TCO Calculator cost comparison report</vt:lpstr>
      <vt:lpstr>Minimizing costs</vt:lpstr>
      <vt:lpstr>Azure Cost Management</vt:lpstr>
      <vt:lpstr>Lesson 04: Support options available with Azure</vt:lpstr>
      <vt:lpstr>Support plan options</vt:lpstr>
      <vt:lpstr>Alternative support channels</vt:lpstr>
      <vt:lpstr>Knowledge Center</vt:lpstr>
      <vt:lpstr>Walkthrough-Open a Support Request</vt:lpstr>
      <vt:lpstr>Lesson 05: Azure Service Level Agreements (SLAs)</vt:lpstr>
      <vt:lpstr>Service Level Agreements  (SLAs)</vt:lpstr>
      <vt:lpstr>SLAs for Azure products and services</vt:lpstr>
      <vt:lpstr>Composite SLAs</vt:lpstr>
      <vt:lpstr>Improving application SLAs</vt:lpstr>
      <vt:lpstr>Improving application SLAs - continued</vt:lpstr>
      <vt:lpstr>Walkthrough-Calculate Composite SLA for an Application</vt:lpstr>
      <vt:lpstr>Lesson 06: Service lifecycle in Azure</vt:lpstr>
      <vt:lpstr>Public and private preview features</vt:lpstr>
      <vt:lpstr>Accessing preview features</vt:lpstr>
      <vt:lpstr>Accessing Azure Portal Preview</vt:lpstr>
      <vt:lpstr>General Availability</vt:lpstr>
      <vt:lpstr>Monitoring feature updates</vt:lpstr>
      <vt:lpstr>Walkthrough-Access Azure Preview features</vt:lpstr>
      <vt:lpstr>Lesson 07: Module 4 review questions</vt:lpstr>
      <vt:lpstr>Module 4 review questions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Evelyn Sheahan</dc:creator>
  <cp:keywords/>
  <dc:description/>
  <cp:lastModifiedBy>Eamonn Kelly</cp:lastModifiedBy>
  <cp:revision>66</cp:revision>
  <dcterms:created xsi:type="dcterms:W3CDTF">2018-07-31T14:16:34Z</dcterms:created>
  <dcterms:modified xsi:type="dcterms:W3CDTF">2019-06-07T11:55:51Z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